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5143500" type="screen16x9"/>
  <p:notesSz cx="6858000" cy="9144000"/>
  <p:embeddedFontLst>
    <p:embeddedFont>
      <p:font typeface="Roboto" panose="020B0604020202020204" charset="0"/>
      <p:regular r:id="rId31"/>
      <p:bold r:id="rId32"/>
      <p:italic r:id="rId33"/>
      <p:boldItalic r:id="rId34"/>
    </p:embeddedFont>
    <p:embeddedFont>
      <p:font typeface="Proxima Nova" panose="020B0604020202020204" charset="0"/>
      <p:regular r:id="rId35"/>
      <p:bold r:id="rId36"/>
      <p:italic r:id="rId37"/>
      <p:boldItalic r:id="rId3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66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4.fntdata"/><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font" Target="fonts/font7.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72025449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Betsy- 15 minutes</a:t>
            </a:r>
            <a:endParaRPr/>
          </a:p>
          <a:p>
            <a:pPr marL="0" lvl="0" indent="0">
              <a:spcBef>
                <a:spcPts val="0"/>
              </a:spcBef>
              <a:spcAft>
                <a:spcPts val="0"/>
              </a:spcAft>
              <a:buNone/>
            </a:pPr>
            <a:r>
              <a:rPr lang="en"/>
              <a:t>Josh- 15 minutes</a:t>
            </a:r>
            <a:endParaRPr/>
          </a:p>
          <a:p>
            <a:pPr marL="0" lvl="0" indent="0">
              <a:spcBef>
                <a:spcPts val="0"/>
              </a:spcBef>
              <a:spcAft>
                <a:spcPts val="0"/>
              </a:spcAft>
              <a:buNone/>
            </a:pPr>
            <a:r>
              <a:rPr lang="en"/>
              <a:t>Questions- 10-15 questions</a:t>
            </a:r>
            <a:endParaRPr/>
          </a:p>
        </p:txBody>
      </p:sp>
    </p:spTree>
    <p:extLst>
      <p:ext uri="{BB962C8B-B14F-4D97-AF65-F5344CB8AC3E}">
        <p14:creationId xmlns:p14="http://schemas.microsoft.com/office/powerpoint/2010/main" val="4198142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 name="Shape 11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702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3" name="Shape 12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3089156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Josh</a:t>
            </a:r>
            <a:endParaRPr/>
          </a:p>
        </p:txBody>
      </p:sp>
    </p:spTree>
    <p:extLst>
      <p:ext uri="{BB962C8B-B14F-4D97-AF65-F5344CB8AC3E}">
        <p14:creationId xmlns:p14="http://schemas.microsoft.com/office/powerpoint/2010/main" val="763127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Josh</a:t>
            </a:r>
            <a:endParaRPr/>
          </a:p>
        </p:txBody>
      </p:sp>
    </p:spTree>
    <p:extLst>
      <p:ext uri="{BB962C8B-B14F-4D97-AF65-F5344CB8AC3E}">
        <p14:creationId xmlns:p14="http://schemas.microsoft.com/office/powerpoint/2010/main" val="30591754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0" name="Shape 14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922845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8" name="Shape 14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Josh</a:t>
            </a:r>
            <a:endParaRPr/>
          </a:p>
        </p:txBody>
      </p:sp>
    </p:spTree>
    <p:extLst>
      <p:ext uri="{BB962C8B-B14F-4D97-AF65-F5344CB8AC3E}">
        <p14:creationId xmlns:p14="http://schemas.microsoft.com/office/powerpoint/2010/main" val="31662955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4" name="Shape 15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7196777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3" name="Shape 16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285285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Shape 1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0" name="Shape 17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7674577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5" name="Shape 17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171440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Mark</a:t>
            </a:r>
            <a:endParaRPr/>
          </a:p>
        </p:txBody>
      </p:sp>
    </p:spTree>
    <p:extLst>
      <p:ext uri="{BB962C8B-B14F-4D97-AF65-F5344CB8AC3E}">
        <p14:creationId xmlns:p14="http://schemas.microsoft.com/office/powerpoint/2010/main" val="37102912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2" name="Shape 18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2490887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8" name="Shape 18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4147832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5" name="Shape 19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0068772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1" name="Shape 20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2996835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4" name="Shape 21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0364071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6" name="Shape 2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4886741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1" name="Shape 23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Mark</a:t>
            </a:r>
            <a:endParaRPr/>
          </a:p>
        </p:txBody>
      </p:sp>
    </p:spTree>
    <p:extLst>
      <p:ext uri="{BB962C8B-B14F-4D97-AF65-F5344CB8AC3E}">
        <p14:creationId xmlns:p14="http://schemas.microsoft.com/office/powerpoint/2010/main" val="3005654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Shape 2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0" name="Shape 24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sz="1800">
                <a:solidFill>
                  <a:schemeClr val="accent3"/>
                </a:solidFill>
                <a:latin typeface="Proxima Nova"/>
                <a:ea typeface="Proxima Nova"/>
                <a:cs typeface="Proxima Nova"/>
                <a:sym typeface="Proxima Nova"/>
              </a:rPr>
              <a:t>Michael</a:t>
            </a:r>
            <a:endParaRPr sz="1800">
              <a:solidFill>
                <a:schemeClr val="accent3"/>
              </a:solidFill>
              <a:latin typeface="Proxima Nova"/>
              <a:ea typeface="Proxima Nova"/>
              <a:cs typeface="Proxima Nova"/>
              <a:sym typeface="Proxima Nova"/>
            </a:endParaRPr>
          </a:p>
          <a:p>
            <a:pPr marL="0" lvl="0" indent="0">
              <a:spcBef>
                <a:spcPts val="1600"/>
              </a:spcBef>
              <a:spcAft>
                <a:spcPts val="0"/>
              </a:spcAft>
              <a:buNone/>
            </a:pPr>
            <a:endParaRPr/>
          </a:p>
        </p:txBody>
      </p:sp>
    </p:spTree>
    <p:extLst>
      <p:ext uri="{BB962C8B-B14F-4D97-AF65-F5344CB8AC3E}">
        <p14:creationId xmlns:p14="http://schemas.microsoft.com/office/powerpoint/2010/main" val="36769035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6" name="Shape 24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Josh</a:t>
            </a:r>
            <a:endParaRPr/>
          </a:p>
        </p:txBody>
      </p:sp>
    </p:spTree>
    <p:extLst>
      <p:ext uri="{BB962C8B-B14F-4D97-AF65-F5344CB8AC3E}">
        <p14:creationId xmlns:p14="http://schemas.microsoft.com/office/powerpoint/2010/main" val="3836797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511569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Shape 7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rtl="0">
              <a:lnSpc>
                <a:spcPct val="115000"/>
              </a:lnSpc>
              <a:spcBef>
                <a:spcPts val="0"/>
              </a:spcBef>
              <a:spcAft>
                <a:spcPts val="0"/>
              </a:spcAft>
              <a:buNone/>
            </a:pPr>
            <a:r>
              <a:rPr lang="en">
                <a:highlight>
                  <a:srgbClr val="FFFFFF"/>
                </a:highlight>
              </a:rPr>
              <a:t>In September 2016, Ex Libris announced plans to move toward the use of external-only password management in Alma. This shift would affect customers’ ability to create patron and staff accounts where the password is stored within Alma. </a:t>
            </a:r>
            <a:endParaRPr>
              <a:highlight>
                <a:srgbClr val="FFFFFF"/>
              </a:highlight>
            </a:endParaRPr>
          </a:p>
          <a:p>
            <a:pPr marL="457200" lvl="0" indent="0" rtl="0">
              <a:lnSpc>
                <a:spcPct val="115000"/>
              </a:lnSpc>
              <a:spcBef>
                <a:spcPts val="1600"/>
              </a:spcBef>
              <a:spcAft>
                <a:spcPts val="0"/>
              </a:spcAft>
              <a:buNone/>
            </a:pPr>
            <a:r>
              <a:rPr lang="en" sz="1400">
                <a:solidFill>
                  <a:schemeClr val="accent3"/>
                </a:solidFill>
                <a:latin typeface="Proxima Nova"/>
                <a:ea typeface="Proxima Nova"/>
                <a:cs typeface="Proxima Nova"/>
                <a:sym typeface="Proxima Nova"/>
              </a:rPr>
              <a:t>Ex Libris is not trying to eliminate internal users.  Only the authentication method needs to change</a:t>
            </a:r>
            <a:endParaRPr sz="1400">
              <a:solidFill>
                <a:schemeClr val="accent3"/>
              </a:solidFill>
              <a:latin typeface="Proxima Nova"/>
              <a:ea typeface="Proxima Nova"/>
              <a:cs typeface="Proxima Nova"/>
              <a:sym typeface="Proxima Nova"/>
            </a:endParaRPr>
          </a:p>
          <a:p>
            <a:pPr marL="0" lvl="0" indent="0">
              <a:spcBef>
                <a:spcPts val="1600"/>
              </a:spcBef>
              <a:spcAft>
                <a:spcPts val="0"/>
              </a:spcAft>
              <a:buNone/>
            </a:pPr>
            <a:endParaRPr/>
          </a:p>
        </p:txBody>
      </p:sp>
    </p:spTree>
    <p:extLst>
      <p:ext uri="{BB962C8B-B14F-4D97-AF65-F5344CB8AC3E}">
        <p14:creationId xmlns:p14="http://schemas.microsoft.com/office/powerpoint/2010/main" val="4177333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solidFill>
                  <a:srgbClr val="1F497D"/>
                </a:solidFill>
                <a:highlight>
                  <a:srgbClr val="FFFFFF"/>
                </a:highlight>
              </a:rPr>
              <a:t>This was a highly collaborative effort with Ex Libris and the community.</a:t>
            </a:r>
            <a:endParaRPr>
              <a:solidFill>
                <a:srgbClr val="1F497D"/>
              </a:solidFill>
              <a:highlight>
                <a:srgbClr val="FFFFFF"/>
              </a:highlight>
            </a:endParaRPr>
          </a:p>
          <a:p>
            <a:pPr marL="0" lvl="0" indent="0" rtl="0">
              <a:spcBef>
                <a:spcPts val="0"/>
              </a:spcBef>
              <a:spcAft>
                <a:spcPts val="0"/>
              </a:spcAft>
              <a:buNone/>
            </a:pPr>
            <a:r>
              <a:rPr lang="en">
                <a:solidFill>
                  <a:srgbClr val="1F497D"/>
                </a:solidFill>
                <a:highlight>
                  <a:srgbClr val="FFFFFF"/>
                </a:highlight>
              </a:rPr>
              <a:t>Initial calls with </a:t>
            </a:r>
            <a:r>
              <a:rPr lang="en" sz="1400">
                <a:solidFill>
                  <a:schemeClr val="accent3"/>
                </a:solidFill>
                <a:latin typeface="Proxima Nova"/>
                <a:ea typeface="Proxima Nova"/>
                <a:cs typeface="Proxima Nova"/>
                <a:sym typeface="Proxima Nova"/>
              </a:rPr>
              <a:t>Bar Veinstein, Dvir Hoffman, Josh Weisman</a:t>
            </a:r>
            <a:endParaRPr>
              <a:solidFill>
                <a:srgbClr val="1F497D"/>
              </a:solidFill>
              <a:highlight>
                <a:srgbClr val="FFFFFF"/>
              </a:highlight>
            </a:endParaRPr>
          </a:p>
          <a:p>
            <a:pPr marL="0" lvl="0" indent="0">
              <a:spcBef>
                <a:spcPts val="0"/>
              </a:spcBef>
              <a:spcAft>
                <a:spcPts val="0"/>
              </a:spcAft>
              <a:buNone/>
            </a:pPr>
            <a:r>
              <a:rPr lang="en">
                <a:solidFill>
                  <a:srgbClr val="1F497D"/>
                </a:solidFill>
                <a:highlight>
                  <a:srgbClr val="FFFFFF"/>
                </a:highlight>
              </a:rPr>
              <a:t>Later calls with Dvir, Josh and Reuven Oman</a:t>
            </a:r>
            <a:endParaRPr>
              <a:solidFill>
                <a:srgbClr val="1F497D"/>
              </a:solidFill>
              <a:highlight>
                <a:srgbClr val="FFFFFF"/>
              </a:highlight>
            </a:endParaRPr>
          </a:p>
          <a:p>
            <a:pPr marL="0" lvl="0" indent="0">
              <a:spcBef>
                <a:spcPts val="0"/>
              </a:spcBef>
              <a:spcAft>
                <a:spcPts val="0"/>
              </a:spcAft>
              <a:buNone/>
            </a:pPr>
            <a:endParaRPr>
              <a:solidFill>
                <a:srgbClr val="1F497D"/>
              </a:solidFill>
              <a:highlight>
                <a:srgbClr val="FFFFFF"/>
              </a:highlight>
            </a:endParaRPr>
          </a:p>
          <a:p>
            <a:pPr marL="0" lvl="0" indent="0">
              <a:spcBef>
                <a:spcPts val="0"/>
              </a:spcBef>
              <a:spcAft>
                <a:spcPts val="0"/>
              </a:spcAft>
              <a:buNone/>
            </a:pPr>
            <a:r>
              <a:rPr lang="en">
                <a:solidFill>
                  <a:srgbClr val="1F497D"/>
                </a:solidFill>
                <a:highlight>
                  <a:srgbClr val="FFFFFF"/>
                </a:highlight>
              </a:rPr>
              <a:t>e have tried to accommodate the communities concerns</a:t>
            </a:r>
            <a:endParaRPr/>
          </a:p>
        </p:txBody>
      </p:sp>
    </p:spTree>
    <p:extLst>
      <p:ext uri="{BB962C8B-B14F-4D97-AF65-F5344CB8AC3E}">
        <p14:creationId xmlns:p14="http://schemas.microsoft.com/office/powerpoint/2010/main" val="32036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33171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 name="Shape 9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304800" rtl="0">
              <a:lnSpc>
                <a:spcPct val="115000"/>
              </a:lnSpc>
              <a:spcBef>
                <a:spcPts val="0"/>
              </a:spcBef>
              <a:spcAft>
                <a:spcPts val="0"/>
              </a:spcAft>
              <a:buClr>
                <a:schemeClr val="accent3"/>
              </a:buClr>
              <a:buSzPts val="1200"/>
              <a:buFont typeface="Proxima Nova"/>
              <a:buChar char="●"/>
            </a:pPr>
            <a:r>
              <a:rPr lang="en" sz="1200">
                <a:solidFill>
                  <a:schemeClr val="accent3"/>
                </a:solidFill>
                <a:latin typeface="Proxima Nova"/>
                <a:ea typeface="Proxima Nova"/>
                <a:cs typeface="Proxima Nova"/>
                <a:sym typeface="Proxima Nova"/>
              </a:rPr>
              <a:t>Technical Requirements of Identity &amp; Access Management (IAM) Services to Support Alma Authentication</a:t>
            </a:r>
            <a:endParaRPr sz="1200">
              <a:solidFill>
                <a:schemeClr val="accent3"/>
              </a:solidFill>
              <a:latin typeface="Proxima Nova"/>
              <a:ea typeface="Proxima Nova"/>
              <a:cs typeface="Proxima Nova"/>
              <a:sym typeface="Proxima Nova"/>
            </a:endParaRPr>
          </a:p>
          <a:p>
            <a:pPr marL="457200" lvl="0" indent="-304800" rtl="0">
              <a:lnSpc>
                <a:spcPct val="115000"/>
              </a:lnSpc>
              <a:spcBef>
                <a:spcPts val="0"/>
              </a:spcBef>
              <a:spcAft>
                <a:spcPts val="0"/>
              </a:spcAft>
              <a:buClr>
                <a:schemeClr val="accent3"/>
              </a:buClr>
              <a:buSzPts val="1200"/>
              <a:buFont typeface="Proxima Nova"/>
              <a:buChar char="●"/>
            </a:pPr>
            <a:r>
              <a:rPr lang="en" sz="1200">
                <a:solidFill>
                  <a:schemeClr val="accent3"/>
                </a:solidFill>
                <a:latin typeface="Proxima Nova"/>
                <a:ea typeface="Proxima Nova"/>
                <a:cs typeface="Proxima Nova"/>
                <a:sym typeface="Proxima Nova"/>
              </a:rPr>
              <a:t>Institutional IAM Issues, Policies, and Methods</a:t>
            </a:r>
            <a:endParaRPr sz="1200">
              <a:solidFill>
                <a:schemeClr val="accent3"/>
              </a:solidFill>
              <a:latin typeface="Proxima Nova"/>
              <a:ea typeface="Proxima Nova"/>
              <a:cs typeface="Proxima Nova"/>
              <a:sym typeface="Proxima Nova"/>
            </a:endParaRPr>
          </a:p>
          <a:p>
            <a:pPr marL="457200" lvl="0" indent="-304800" rtl="0">
              <a:lnSpc>
                <a:spcPct val="115000"/>
              </a:lnSpc>
              <a:spcBef>
                <a:spcPts val="0"/>
              </a:spcBef>
              <a:spcAft>
                <a:spcPts val="0"/>
              </a:spcAft>
              <a:buClr>
                <a:schemeClr val="accent3"/>
              </a:buClr>
              <a:buSzPts val="1200"/>
              <a:buFont typeface="Proxima Nova"/>
              <a:buChar char="●"/>
            </a:pPr>
            <a:r>
              <a:rPr lang="en" sz="1200">
                <a:solidFill>
                  <a:schemeClr val="accent3"/>
                </a:solidFill>
                <a:latin typeface="Proxima Nova"/>
                <a:ea typeface="Proxima Nova"/>
                <a:cs typeface="Proxima Nova"/>
                <a:sym typeface="Proxima Nova"/>
              </a:rPr>
              <a:t>Review of Social Media Authentication</a:t>
            </a:r>
            <a:endParaRPr sz="1200">
              <a:solidFill>
                <a:schemeClr val="accent3"/>
              </a:solidFill>
              <a:latin typeface="Proxima Nova"/>
              <a:ea typeface="Proxima Nova"/>
              <a:cs typeface="Proxima Nova"/>
              <a:sym typeface="Proxima Nova"/>
            </a:endParaRPr>
          </a:p>
          <a:p>
            <a:pPr marL="457200" lvl="0" indent="-304800" rtl="0">
              <a:lnSpc>
                <a:spcPct val="115000"/>
              </a:lnSpc>
              <a:spcBef>
                <a:spcPts val="0"/>
              </a:spcBef>
              <a:spcAft>
                <a:spcPts val="0"/>
              </a:spcAft>
              <a:buClr>
                <a:schemeClr val="accent3"/>
              </a:buClr>
              <a:buSzPts val="1200"/>
              <a:buFont typeface="Proxima Nova"/>
              <a:buChar char="●"/>
            </a:pPr>
            <a:r>
              <a:rPr lang="en" sz="1200">
                <a:solidFill>
                  <a:schemeClr val="accent3"/>
                </a:solidFill>
                <a:latin typeface="Proxima Nova"/>
                <a:ea typeface="Proxima Nova"/>
                <a:cs typeface="Proxima Nova"/>
                <a:sym typeface="Proxima Nova"/>
              </a:rPr>
              <a:t>Review of Commercial Identity as a Provider (IaaP) Services   </a:t>
            </a:r>
            <a:endParaRPr sz="1200">
              <a:solidFill>
                <a:schemeClr val="accent3"/>
              </a:solidFill>
              <a:latin typeface="Proxima Nova"/>
              <a:ea typeface="Proxima Nova"/>
              <a:cs typeface="Proxima Nova"/>
              <a:sym typeface="Proxima Nova"/>
            </a:endParaRPr>
          </a:p>
          <a:p>
            <a:pPr marL="457200" lvl="0" indent="-304800" rtl="0">
              <a:lnSpc>
                <a:spcPct val="115000"/>
              </a:lnSpc>
              <a:spcBef>
                <a:spcPts val="0"/>
              </a:spcBef>
              <a:spcAft>
                <a:spcPts val="0"/>
              </a:spcAft>
              <a:buClr>
                <a:schemeClr val="accent3"/>
              </a:buClr>
              <a:buSzPts val="1200"/>
              <a:buFont typeface="Proxima Nova"/>
              <a:buChar char="●"/>
            </a:pPr>
            <a:r>
              <a:rPr lang="en" sz="1200">
                <a:solidFill>
                  <a:schemeClr val="accent3"/>
                </a:solidFill>
                <a:latin typeface="Proxima Nova"/>
                <a:ea typeface="Proxima Nova"/>
                <a:cs typeface="Proxima Nova"/>
                <a:sym typeface="Proxima Nova"/>
              </a:rPr>
              <a:t>Review of Passwordless Services (Sign-in via email)</a:t>
            </a:r>
            <a:endParaRPr sz="1200">
              <a:solidFill>
                <a:schemeClr val="accent3"/>
              </a:solidFill>
              <a:latin typeface="Proxima Nova"/>
              <a:ea typeface="Proxima Nova"/>
              <a:cs typeface="Proxima Nova"/>
              <a:sym typeface="Proxima Nova"/>
            </a:endParaRPr>
          </a:p>
          <a:p>
            <a:pPr marL="0" lvl="0" indent="0">
              <a:spcBef>
                <a:spcPts val="1600"/>
              </a:spcBef>
              <a:spcAft>
                <a:spcPts val="0"/>
              </a:spcAft>
              <a:buNone/>
            </a:pPr>
            <a:endParaRPr/>
          </a:p>
        </p:txBody>
      </p:sp>
    </p:spTree>
    <p:extLst>
      <p:ext uri="{BB962C8B-B14F-4D97-AF65-F5344CB8AC3E}">
        <p14:creationId xmlns:p14="http://schemas.microsoft.com/office/powerpoint/2010/main" val="3193926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1" name="Shape 10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extLst>
      <p:ext uri="{BB962C8B-B14F-4D97-AF65-F5344CB8AC3E}">
        <p14:creationId xmlns:p14="http://schemas.microsoft.com/office/powerpoint/2010/main" val="23824371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8" name="Shape 10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rtl="0">
              <a:lnSpc>
                <a:spcPct val="115000"/>
              </a:lnSpc>
              <a:spcBef>
                <a:spcPts val="0"/>
              </a:spcBef>
              <a:spcAft>
                <a:spcPts val="0"/>
              </a:spcAft>
              <a:buNone/>
            </a:pPr>
            <a:r>
              <a:rPr lang="en" sz="1800">
                <a:latin typeface="Proxima Nova"/>
                <a:ea typeface="Proxima Nova"/>
                <a:cs typeface="Proxima Nova"/>
                <a:sym typeface="Proxima Nova"/>
              </a:rPr>
              <a:t>External method examples: LDAP (</a:t>
            </a:r>
            <a:r>
              <a:rPr lang="en" sz="1200">
                <a:highlight>
                  <a:srgbClr val="FFFFFF"/>
                </a:highlight>
                <a:latin typeface="Roboto"/>
                <a:ea typeface="Roboto"/>
                <a:cs typeface="Roboto"/>
                <a:sym typeface="Roboto"/>
              </a:rPr>
              <a:t>Lightweight Directory Access Protocol), </a:t>
            </a:r>
            <a:r>
              <a:rPr lang="en" sz="1800">
                <a:latin typeface="Proxima Nova"/>
                <a:ea typeface="Proxima Nova"/>
                <a:cs typeface="Proxima Nova"/>
                <a:sym typeface="Proxima Nova"/>
              </a:rPr>
              <a:t>Shibboleth, Other locally developed application</a:t>
            </a:r>
            <a:endParaRPr sz="1800">
              <a:latin typeface="Proxima Nova"/>
              <a:ea typeface="Proxima Nova"/>
              <a:cs typeface="Proxima Nova"/>
              <a:sym typeface="Proxima Nova"/>
            </a:endParaRPr>
          </a:p>
          <a:p>
            <a:pPr marL="457200" lvl="0" indent="0" rtl="0">
              <a:lnSpc>
                <a:spcPct val="115000"/>
              </a:lnSpc>
              <a:spcBef>
                <a:spcPts val="1600"/>
              </a:spcBef>
              <a:spcAft>
                <a:spcPts val="0"/>
              </a:spcAft>
              <a:buNone/>
            </a:pPr>
            <a:r>
              <a:rPr lang="en" sz="1800">
                <a:latin typeface="Proxima Nova"/>
                <a:ea typeface="Proxima Nova"/>
                <a:cs typeface="Proxima Nova"/>
                <a:sym typeface="Proxima Nova"/>
              </a:rPr>
              <a:t>89% of respondents provide access for non-affiliated users</a:t>
            </a:r>
            <a:endParaRPr sz="1800">
              <a:solidFill>
                <a:schemeClr val="accent3"/>
              </a:solidFill>
              <a:latin typeface="Proxima Nova"/>
              <a:ea typeface="Proxima Nova"/>
              <a:cs typeface="Proxima Nova"/>
              <a:sym typeface="Proxima Nova"/>
            </a:endParaRPr>
          </a:p>
          <a:p>
            <a:pPr marL="0" lvl="0" indent="0" rtl="0">
              <a:lnSpc>
                <a:spcPct val="115000"/>
              </a:lnSpc>
              <a:spcBef>
                <a:spcPts val="1600"/>
              </a:spcBef>
              <a:spcAft>
                <a:spcPts val="0"/>
              </a:spcAft>
              <a:buNone/>
            </a:pPr>
            <a:endParaRPr sz="1800">
              <a:solidFill>
                <a:schemeClr val="accent3"/>
              </a:solidFill>
              <a:latin typeface="Proxima Nova"/>
              <a:ea typeface="Proxima Nova"/>
              <a:cs typeface="Proxima Nova"/>
              <a:sym typeface="Proxima Nova"/>
            </a:endParaRPr>
          </a:p>
          <a:p>
            <a:pPr marL="0" lvl="0" indent="0" rtl="0">
              <a:spcBef>
                <a:spcPts val="1600"/>
              </a:spcBef>
              <a:spcAft>
                <a:spcPts val="0"/>
              </a:spcAft>
              <a:buNone/>
            </a:pPr>
            <a:endParaRPr/>
          </a:p>
        </p:txBody>
      </p:sp>
    </p:spTree>
    <p:extLst>
      <p:ext uri="{BB962C8B-B14F-4D97-AF65-F5344CB8AC3E}">
        <p14:creationId xmlns:p14="http://schemas.microsoft.com/office/powerpoint/2010/main" val="3054911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cxnSp>
        <p:nvCxnSpPr>
          <p:cNvPr id="10" name="Shape 10"/>
          <p:cNvCxnSpPr/>
          <p:nvPr/>
        </p:nvCxnSpPr>
        <p:spPr>
          <a:xfrm>
            <a:off x="0" y="2998150"/>
            <a:ext cx="9144000" cy="0"/>
          </a:xfrm>
          <a:prstGeom prst="straightConnector1">
            <a:avLst/>
          </a:prstGeom>
          <a:noFill/>
          <a:ln w="19050" cap="flat" cmpd="sng">
            <a:solidFill>
              <a:schemeClr val="lt2"/>
            </a:solidFill>
            <a:prstDash val="solid"/>
            <a:round/>
            <a:headEnd type="none" w="sm" len="sm"/>
            <a:tailEnd type="none" w="sm" len="sm"/>
          </a:ln>
        </p:spPr>
      </p:cxnSp>
      <p:sp>
        <p:nvSpPr>
          <p:cNvPr id="11" name="Shape 11"/>
          <p:cNvSpPr txBox="1">
            <a:spLocks noGrp="1"/>
          </p:cNvSpPr>
          <p:nvPr>
            <p:ph type="ctrTitle"/>
          </p:nvPr>
        </p:nvSpPr>
        <p:spPr>
          <a:xfrm>
            <a:off x="510450" y="1257300"/>
            <a:ext cx="8123100" cy="1588500"/>
          </a:xfrm>
          <a:prstGeom prst="rect">
            <a:avLst/>
          </a:prstGeom>
        </p:spPr>
        <p:txBody>
          <a:bodyPr spcFirstLastPara="1" wrap="square" lIns="91425" tIns="91425" rIns="91425" bIns="91425" anchor="b" anchorCtr="0"/>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12" name="Shape 12"/>
          <p:cNvSpPr txBox="1">
            <a:spLocks noGrp="1"/>
          </p:cNvSpPr>
          <p:nvPr>
            <p:ph type="subTitle" idx="1"/>
          </p:nvPr>
        </p:nvSpPr>
        <p:spPr>
          <a:xfrm>
            <a:off x="510450" y="3182313"/>
            <a:ext cx="8123100" cy="630000"/>
          </a:xfrm>
          <a:prstGeom prst="rect">
            <a:avLst/>
          </a:prstGeom>
        </p:spPr>
        <p:txBody>
          <a:bodyPr spcFirstLastPara="1" wrap="square" lIns="91425" tIns="91425" rIns="91425" bIns="91425" anchor="t" anchorCtr="0"/>
          <a:lstStyle>
            <a:lvl1pPr lvl="0">
              <a:lnSpc>
                <a:spcPct val="100000"/>
              </a:lnSpc>
              <a:spcBef>
                <a:spcPts val="0"/>
              </a:spcBef>
              <a:spcAft>
                <a:spcPts val="0"/>
              </a:spcAft>
              <a:buClr>
                <a:schemeClr val="lt1"/>
              </a:buClr>
              <a:buSzPts val="2400"/>
              <a:buNone/>
              <a:defRPr sz="2400">
                <a:solidFill>
                  <a:schemeClr val="lt1"/>
                </a:solidFill>
              </a:defRPr>
            </a:lvl1pPr>
            <a:lvl2pPr lvl="1">
              <a:lnSpc>
                <a:spcPct val="100000"/>
              </a:lnSpc>
              <a:spcBef>
                <a:spcPts val="0"/>
              </a:spcBef>
              <a:spcAft>
                <a:spcPts val="0"/>
              </a:spcAft>
              <a:buClr>
                <a:schemeClr val="lt1"/>
              </a:buClr>
              <a:buSzPts val="2400"/>
              <a:buNone/>
              <a:defRPr sz="2400">
                <a:solidFill>
                  <a:schemeClr val="lt1"/>
                </a:solidFill>
              </a:defRPr>
            </a:lvl2pPr>
            <a:lvl3pPr lvl="2">
              <a:lnSpc>
                <a:spcPct val="100000"/>
              </a:lnSpc>
              <a:spcBef>
                <a:spcPts val="0"/>
              </a:spcBef>
              <a:spcAft>
                <a:spcPts val="0"/>
              </a:spcAft>
              <a:buClr>
                <a:schemeClr val="lt1"/>
              </a:buClr>
              <a:buSzPts val="2400"/>
              <a:buNone/>
              <a:defRPr sz="2400">
                <a:solidFill>
                  <a:schemeClr val="lt1"/>
                </a:solidFill>
              </a:defRPr>
            </a:lvl3pPr>
            <a:lvl4pPr lvl="3">
              <a:lnSpc>
                <a:spcPct val="100000"/>
              </a:lnSpc>
              <a:spcBef>
                <a:spcPts val="0"/>
              </a:spcBef>
              <a:spcAft>
                <a:spcPts val="0"/>
              </a:spcAft>
              <a:buClr>
                <a:schemeClr val="lt1"/>
              </a:buClr>
              <a:buSzPts val="2400"/>
              <a:buNone/>
              <a:defRPr sz="2400">
                <a:solidFill>
                  <a:schemeClr val="lt1"/>
                </a:solidFill>
              </a:defRPr>
            </a:lvl4pPr>
            <a:lvl5pPr lvl="4">
              <a:lnSpc>
                <a:spcPct val="100000"/>
              </a:lnSpc>
              <a:spcBef>
                <a:spcPts val="0"/>
              </a:spcBef>
              <a:spcAft>
                <a:spcPts val="0"/>
              </a:spcAft>
              <a:buClr>
                <a:schemeClr val="lt1"/>
              </a:buClr>
              <a:buSzPts val="2400"/>
              <a:buNone/>
              <a:defRPr sz="2400">
                <a:solidFill>
                  <a:schemeClr val="lt1"/>
                </a:solidFill>
              </a:defRPr>
            </a:lvl5pPr>
            <a:lvl6pPr lvl="5">
              <a:lnSpc>
                <a:spcPct val="100000"/>
              </a:lnSpc>
              <a:spcBef>
                <a:spcPts val="0"/>
              </a:spcBef>
              <a:spcAft>
                <a:spcPts val="0"/>
              </a:spcAft>
              <a:buClr>
                <a:schemeClr val="lt1"/>
              </a:buClr>
              <a:buSzPts val="2400"/>
              <a:buNone/>
              <a:defRPr sz="2400">
                <a:solidFill>
                  <a:schemeClr val="lt1"/>
                </a:solidFill>
              </a:defRPr>
            </a:lvl6pPr>
            <a:lvl7pPr lvl="6">
              <a:lnSpc>
                <a:spcPct val="100000"/>
              </a:lnSpc>
              <a:spcBef>
                <a:spcPts val="0"/>
              </a:spcBef>
              <a:spcAft>
                <a:spcPts val="0"/>
              </a:spcAft>
              <a:buClr>
                <a:schemeClr val="lt1"/>
              </a:buClr>
              <a:buSzPts val="2400"/>
              <a:buNone/>
              <a:defRPr sz="2400">
                <a:solidFill>
                  <a:schemeClr val="lt1"/>
                </a:solidFill>
              </a:defRPr>
            </a:lvl7pPr>
            <a:lvl8pPr lvl="7">
              <a:lnSpc>
                <a:spcPct val="100000"/>
              </a:lnSpc>
              <a:spcBef>
                <a:spcPts val="0"/>
              </a:spcBef>
              <a:spcAft>
                <a:spcPts val="0"/>
              </a:spcAft>
              <a:buClr>
                <a:schemeClr val="lt1"/>
              </a:buClr>
              <a:buSzPts val="2400"/>
              <a:buNone/>
              <a:defRPr sz="2400">
                <a:solidFill>
                  <a:schemeClr val="lt1"/>
                </a:solidFill>
              </a:defRPr>
            </a:lvl8pPr>
            <a:lvl9pPr lvl="8">
              <a:lnSpc>
                <a:spcPct val="100000"/>
              </a:lnSpc>
              <a:spcBef>
                <a:spcPts val="0"/>
              </a:spcBef>
              <a:spcAft>
                <a:spcPts val="0"/>
              </a:spcAft>
              <a:buClr>
                <a:schemeClr val="lt1"/>
              </a:buClr>
              <a:buSzPts val="2400"/>
              <a:buNone/>
              <a:defRPr sz="2400">
                <a:solidFill>
                  <a:schemeClr val="lt1"/>
                </a:solidFill>
              </a:defRPr>
            </a:lvl9pPr>
          </a:lstStyle>
          <a:p>
            <a:endParaRPr/>
          </a:p>
        </p:txBody>
      </p:sp>
      <p:sp>
        <p:nvSpPr>
          <p:cNvPr id="13" name="Shape 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Shape 49"/>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0" name="Shape 50"/>
          <p:cNvSpPr txBox="1">
            <a:spLocks noGrp="1"/>
          </p:cNvSpPr>
          <p:nvPr>
            <p:ph type="title" hasCustomPrompt="1"/>
          </p:nvPr>
        </p:nvSpPr>
        <p:spPr>
          <a:xfrm>
            <a:off x="311700" y="991475"/>
            <a:ext cx="8520600" cy="1917900"/>
          </a:xfrm>
          <a:prstGeom prst="rect">
            <a:avLst/>
          </a:prstGeom>
        </p:spPr>
        <p:txBody>
          <a:bodyPr spcFirstLastPara="1" wrap="square" lIns="91425" tIns="91425" rIns="91425" bIns="91425" anchor="ctr" anchorCtr="0"/>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51" name="Shape 51"/>
          <p:cNvSpPr txBox="1">
            <a:spLocks noGrp="1"/>
          </p:cNvSpPr>
          <p:nvPr>
            <p:ph type="body" idx="1"/>
          </p:nvPr>
        </p:nvSpPr>
        <p:spPr>
          <a:xfrm>
            <a:off x="311700" y="3071300"/>
            <a:ext cx="8520600" cy="901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Shape 5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Shape 5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cxnSp>
        <p:nvCxnSpPr>
          <p:cNvPr id="15" name="Shape 15"/>
          <p:cNvCxnSpPr/>
          <p:nvPr/>
        </p:nvCxnSpPr>
        <p:spPr>
          <a:xfrm>
            <a:off x="0" y="2998150"/>
            <a:ext cx="9144000" cy="0"/>
          </a:xfrm>
          <a:prstGeom prst="straightConnector1">
            <a:avLst/>
          </a:prstGeom>
          <a:noFill/>
          <a:ln w="19050" cap="flat" cmpd="sng">
            <a:solidFill>
              <a:schemeClr val="lt2"/>
            </a:solidFill>
            <a:prstDash val="solid"/>
            <a:round/>
            <a:headEnd type="none" w="sm" len="sm"/>
            <a:tailEnd type="none" w="sm" len="sm"/>
          </a:ln>
        </p:spPr>
      </p:cxnSp>
      <p:sp>
        <p:nvSpPr>
          <p:cNvPr id="16" name="Shape 16"/>
          <p:cNvSpPr txBox="1">
            <a:spLocks noGrp="1"/>
          </p:cNvSpPr>
          <p:nvPr>
            <p:ph type="title"/>
          </p:nvPr>
        </p:nvSpPr>
        <p:spPr>
          <a:xfrm>
            <a:off x="510450" y="2057400"/>
            <a:ext cx="8123100" cy="778800"/>
          </a:xfrm>
          <a:prstGeom prst="rect">
            <a:avLst/>
          </a:prstGeom>
        </p:spPr>
        <p:txBody>
          <a:bodyPr spcFirstLastPara="1" wrap="square" lIns="91425" tIns="91425" rIns="91425" bIns="91425" anchor="b" anchorCtr="0"/>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7" name="Shape 1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Shape 19"/>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 name="Shape 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1" name="Shape 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2" name="Shape 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5" name="Shape 2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6" name="Shape 26"/>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Shape 3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 name="Shape 33"/>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490250" y="526350"/>
            <a:ext cx="57975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7" name="Shape 3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Shape 39"/>
          <p:cNvSpPr/>
          <p:nvPr/>
        </p:nvSpPr>
        <p:spPr>
          <a:xfrm>
            <a:off x="4572000" y="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40" name="Shape 40"/>
          <p:cNvCxnSpPr/>
          <p:nvPr/>
        </p:nvCxnSpPr>
        <p:spPr>
          <a:xfrm>
            <a:off x="5029675" y="4495500"/>
            <a:ext cx="468300" cy="0"/>
          </a:xfrm>
          <a:prstGeom prst="straightConnector1">
            <a:avLst/>
          </a:prstGeom>
          <a:noFill/>
          <a:ln w="19050" cap="flat" cmpd="sng">
            <a:solidFill>
              <a:schemeClr val="lt2"/>
            </a:solidFill>
            <a:prstDash val="solid"/>
            <a:round/>
            <a:headEnd type="none" w="sm" len="sm"/>
            <a:tailEnd type="none" w="sm" len="sm"/>
          </a:ln>
        </p:spPr>
      </p:cxnSp>
      <p:sp>
        <p:nvSpPr>
          <p:cNvPr id="41" name="Shape 41"/>
          <p:cNvSpPr txBox="1">
            <a:spLocks noGrp="1"/>
          </p:cNvSpPr>
          <p:nvPr>
            <p:ph type="title"/>
          </p:nvPr>
        </p:nvSpPr>
        <p:spPr>
          <a:xfrm>
            <a:off x="265500" y="1205825"/>
            <a:ext cx="4045200" cy="15096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Shape 42"/>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Shape 43"/>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4" name="Shape 4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Shape 46"/>
          <p:cNvSpPr txBox="1">
            <a:spLocks noGrp="1"/>
          </p:cNvSpPr>
          <p:nvPr>
            <p:ph type="body" idx="1"/>
          </p:nvPr>
        </p:nvSpPr>
        <p:spPr>
          <a:xfrm>
            <a:off x="311700" y="4236825"/>
            <a:ext cx="5998800" cy="5988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2100"/>
              <a:buNone/>
              <a:defRPr sz="2100"/>
            </a:lvl1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pearmint">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1pPr>
            <a:lvl2pPr lvl="1">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2pPr>
            <a:lvl3pPr lvl="2">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3pPr>
            <a:lvl4pPr lvl="3">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4pPr>
            <a:lvl5pPr lvl="4">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5pPr>
            <a:lvl6pPr lvl="5">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6pPr>
            <a:lvl7pPr lvl="6">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7pPr>
            <a:lvl8pPr lvl="7">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8pPr>
            <a:lvl9pPr lvl="8">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accent3"/>
              </a:buClr>
              <a:buSzPts val="1800"/>
              <a:buFont typeface="Proxima Nova"/>
              <a:buChar char="●"/>
              <a:defRPr sz="1800">
                <a:solidFill>
                  <a:schemeClr val="accent3"/>
                </a:solidFill>
                <a:latin typeface="Proxima Nova"/>
                <a:ea typeface="Proxima Nova"/>
                <a:cs typeface="Proxima Nova"/>
                <a:sym typeface="Proxima Nova"/>
              </a:defRPr>
            </a:lvl1pPr>
            <a:lvl2pPr marL="914400" lvl="1"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2pPr>
            <a:lvl3pPr marL="1371600" lvl="2"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3pPr>
            <a:lvl4pPr marL="1828800" lvl="3"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4pPr>
            <a:lvl5pPr marL="2286000" lvl="4"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5pPr>
            <a:lvl6pPr marL="2743200" lvl="5"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6pPr>
            <a:lvl7pPr marL="3200400" lvl="6"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7pPr>
            <a:lvl8pPr marL="3657600" lvl="7" indent="-317500">
              <a:lnSpc>
                <a:spcPct val="115000"/>
              </a:lnSpc>
              <a:spcBef>
                <a:spcPts val="160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8pPr>
            <a:lvl9pPr marL="4114800" lvl="8" indent="-317500">
              <a:lnSpc>
                <a:spcPct val="115000"/>
              </a:lnSpc>
              <a:spcBef>
                <a:spcPts val="1600"/>
              </a:spcBef>
              <a:spcAft>
                <a:spcPts val="1600"/>
              </a:spcAft>
              <a:buClr>
                <a:schemeClr val="accent3"/>
              </a:buClr>
              <a:buSzPts val="1400"/>
              <a:buFont typeface="Proxima Nova"/>
              <a:buChar char="■"/>
              <a:defRPr>
                <a:solidFill>
                  <a:schemeClr val="accent3"/>
                </a:solidFill>
                <a:latin typeface="Proxima Nova"/>
                <a:ea typeface="Proxima Nova"/>
                <a:cs typeface="Proxima Nova"/>
                <a:sym typeface="Proxima Nova"/>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1"/>
                </a:solidFill>
                <a:latin typeface="Proxima Nova"/>
                <a:ea typeface="Proxima Nova"/>
                <a:cs typeface="Proxima Nova"/>
                <a:sym typeface="Proxima Nova"/>
              </a:defRPr>
            </a:lvl1pPr>
            <a:lvl2pPr lvl="1" algn="r">
              <a:buNone/>
              <a:defRPr sz="1000">
                <a:solidFill>
                  <a:schemeClr val="dk1"/>
                </a:solidFill>
                <a:latin typeface="Proxima Nova"/>
                <a:ea typeface="Proxima Nova"/>
                <a:cs typeface="Proxima Nova"/>
                <a:sym typeface="Proxima Nova"/>
              </a:defRPr>
            </a:lvl2pPr>
            <a:lvl3pPr lvl="2" algn="r">
              <a:buNone/>
              <a:defRPr sz="1000">
                <a:solidFill>
                  <a:schemeClr val="dk1"/>
                </a:solidFill>
                <a:latin typeface="Proxima Nova"/>
                <a:ea typeface="Proxima Nova"/>
                <a:cs typeface="Proxima Nova"/>
                <a:sym typeface="Proxima Nova"/>
              </a:defRPr>
            </a:lvl3pPr>
            <a:lvl4pPr lvl="3" algn="r">
              <a:buNone/>
              <a:defRPr sz="1000">
                <a:solidFill>
                  <a:schemeClr val="dk1"/>
                </a:solidFill>
                <a:latin typeface="Proxima Nova"/>
                <a:ea typeface="Proxima Nova"/>
                <a:cs typeface="Proxima Nova"/>
                <a:sym typeface="Proxima Nova"/>
              </a:defRPr>
            </a:lvl4pPr>
            <a:lvl5pPr lvl="4" algn="r">
              <a:buNone/>
              <a:defRPr sz="1000">
                <a:solidFill>
                  <a:schemeClr val="dk1"/>
                </a:solidFill>
                <a:latin typeface="Proxima Nova"/>
                <a:ea typeface="Proxima Nova"/>
                <a:cs typeface="Proxima Nova"/>
                <a:sym typeface="Proxima Nova"/>
              </a:defRPr>
            </a:lvl5pPr>
            <a:lvl6pPr lvl="5" algn="r">
              <a:buNone/>
              <a:defRPr sz="1000">
                <a:solidFill>
                  <a:schemeClr val="dk1"/>
                </a:solidFill>
                <a:latin typeface="Proxima Nova"/>
                <a:ea typeface="Proxima Nova"/>
                <a:cs typeface="Proxima Nova"/>
                <a:sym typeface="Proxima Nova"/>
              </a:defRPr>
            </a:lvl6pPr>
            <a:lvl7pPr lvl="6" algn="r">
              <a:buNone/>
              <a:defRPr sz="1000">
                <a:solidFill>
                  <a:schemeClr val="dk1"/>
                </a:solidFill>
                <a:latin typeface="Proxima Nova"/>
                <a:ea typeface="Proxima Nova"/>
                <a:cs typeface="Proxima Nova"/>
                <a:sym typeface="Proxima Nova"/>
              </a:defRPr>
            </a:lvl7pPr>
            <a:lvl8pPr lvl="7" algn="r">
              <a:buNone/>
              <a:defRPr sz="1000">
                <a:solidFill>
                  <a:schemeClr val="dk1"/>
                </a:solidFill>
                <a:latin typeface="Proxima Nova"/>
                <a:ea typeface="Proxima Nova"/>
                <a:cs typeface="Proxima Nova"/>
                <a:sym typeface="Proxima Nova"/>
              </a:defRPr>
            </a:lvl8pPr>
            <a:lvl9pPr lvl="8" algn="r">
              <a:buNone/>
              <a:defRPr sz="1000">
                <a:solidFill>
                  <a:schemeClr val="dk1"/>
                </a:solidFill>
                <a:latin typeface="Proxima Nova"/>
                <a:ea typeface="Proxima Nova"/>
                <a:cs typeface="Proxima Nova"/>
                <a:sym typeface="Proxima Nova"/>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4.xml"/><Relationship Id="rId5" Type="http://schemas.openxmlformats.org/officeDocument/2006/relationships/image" Target="../media/image14.png"/><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3.xml"/><Relationship Id="rId5" Type="http://schemas.openxmlformats.org/officeDocument/2006/relationships/image" Target="../media/image18.png"/><Relationship Id="rId4" Type="http://schemas.openxmlformats.org/officeDocument/2006/relationships/image" Target="../media/image17.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ctrTitle"/>
          </p:nvPr>
        </p:nvSpPr>
        <p:spPr>
          <a:xfrm>
            <a:off x="411850" y="961500"/>
            <a:ext cx="8123100" cy="1588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a:solidFill>
                <a:srgbClr val="000000"/>
              </a:solidFill>
            </a:endParaRPr>
          </a:p>
          <a:p>
            <a:pPr marL="0" lvl="0" indent="0" algn="ctr" rtl="0">
              <a:spcBef>
                <a:spcPts val="0"/>
              </a:spcBef>
              <a:spcAft>
                <a:spcPts val="0"/>
              </a:spcAft>
              <a:buNone/>
            </a:pPr>
            <a:endParaRPr>
              <a:solidFill>
                <a:srgbClr val="000000"/>
              </a:solidFill>
            </a:endParaRPr>
          </a:p>
          <a:p>
            <a:pPr marL="0" lvl="0" indent="0" algn="ctr" rtl="0">
              <a:spcBef>
                <a:spcPts val="0"/>
              </a:spcBef>
              <a:spcAft>
                <a:spcPts val="0"/>
              </a:spcAft>
              <a:buNone/>
            </a:pPr>
            <a:endParaRPr>
              <a:solidFill>
                <a:srgbClr val="000000"/>
              </a:solidFill>
            </a:endParaRPr>
          </a:p>
          <a:p>
            <a:pPr marL="0" lvl="0" indent="0" algn="ctr">
              <a:spcBef>
                <a:spcPts val="0"/>
              </a:spcBef>
              <a:spcAft>
                <a:spcPts val="0"/>
              </a:spcAft>
              <a:buNone/>
            </a:pPr>
            <a:r>
              <a:rPr lang="en">
                <a:solidFill>
                  <a:srgbClr val="000000"/>
                </a:solidFill>
              </a:rPr>
              <a:t>Who Are You? </a:t>
            </a:r>
            <a:endParaRPr>
              <a:solidFill>
                <a:srgbClr val="000000"/>
              </a:solidFill>
            </a:endParaRPr>
          </a:p>
          <a:p>
            <a:pPr marL="0" lvl="0" indent="0" algn="ctr" rtl="0">
              <a:spcBef>
                <a:spcPts val="0"/>
              </a:spcBef>
              <a:spcAft>
                <a:spcPts val="0"/>
              </a:spcAft>
              <a:buNone/>
            </a:pPr>
            <a:r>
              <a:rPr lang="en" sz="3600">
                <a:solidFill>
                  <a:srgbClr val="000000"/>
                </a:solidFill>
              </a:rPr>
              <a:t>Authentication Options in Alma</a:t>
            </a:r>
            <a:endParaRPr sz="3600">
              <a:solidFill>
                <a:srgbClr val="000000"/>
              </a:solidFill>
            </a:endParaRPr>
          </a:p>
          <a:p>
            <a:pPr marL="0" lvl="0" indent="0" algn="ctr">
              <a:spcBef>
                <a:spcPts val="0"/>
              </a:spcBef>
              <a:spcAft>
                <a:spcPts val="0"/>
              </a:spcAft>
              <a:buNone/>
            </a:pPr>
            <a:endParaRPr sz="3600">
              <a:solidFill>
                <a:srgbClr val="000000"/>
              </a:solidFill>
            </a:endParaRPr>
          </a:p>
        </p:txBody>
      </p:sp>
      <p:pic>
        <p:nvPicPr>
          <p:cNvPr id="60" name="Shape 60"/>
          <p:cNvPicPr preferRelativeResize="0"/>
          <p:nvPr/>
        </p:nvPicPr>
        <p:blipFill>
          <a:blip r:embed="rId3">
            <a:alphaModFix/>
          </a:blip>
          <a:stretch>
            <a:fillRect/>
          </a:stretch>
        </p:blipFill>
        <p:spPr>
          <a:xfrm rot="5400000">
            <a:off x="7558857" y="1932400"/>
            <a:ext cx="508750" cy="1017500"/>
          </a:xfrm>
          <a:prstGeom prst="rect">
            <a:avLst/>
          </a:prstGeom>
          <a:noFill/>
          <a:ln>
            <a:noFill/>
          </a:ln>
        </p:spPr>
      </p:pic>
      <p:sp>
        <p:nvSpPr>
          <p:cNvPr id="61" name="Shape 61"/>
          <p:cNvSpPr txBox="1"/>
          <p:nvPr/>
        </p:nvSpPr>
        <p:spPr>
          <a:xfrm>
            <a:off x="986375" y="3036975"/>
            <a:ext cx="7335600" cy="855900"/>
          </a:xfrm>
          <a:prstGeom prst="rect">
            <a:avLst/>
          </a:prstGeom>
          <a:noFill/>
          <a:ln>
            <a:noFill/>
          </a:ln>
        </p:spPr>
        <p:txBody>
          <a:bodyPr spcFirstLastPara="1" wrap="square" lIns="91425" tIns="91425" rIns="91425" bIns="91425" anchor="t" anchorCtr="0">
            <a:noAutofit/>
          </a:bodyPr>
          <a:lstStyle/>
          <a:p>
            <a:pPr marL="0" lvl="0" indent="0" algn="ctr">
              <a:spcBef>
                <a:spcPts val="0"/>
              </a:spcBef>
              <a:spcAft>
                <a:spcPts val="0"/>
              </a:spcAft>
              <a:buNone/>
            </a:pPr>
            <a:r>
              <a:rPr lang="en" sz="2400"/>
              <a:t>Betsy Friesen</a:t>
            </a:r>
            <a:endParaRPr sz="2400"/>
          </a:p>
          <a:p>
            <a:pPr marL="0" lvl="0" indent="0" algn="ctr">
              <a:spcBef>
                <a:spcPts val="0"/>
              </a:spcBef>
              <a:spcAft>
                <a:spcPts val="0"/>
              </a:spcAft>
              <a:buNone/>
            </a:pPr>
            <a:r>
              <a:rPr lang="en" sz="2400"/>
              <a:t>ELUNA/IGeLU Alma WG Coordinator</a:t>
            </a:r>
            <a:endParaRPr sz="2400"/>
          </a:p>
          <a:p>
            <a:pPr marL="0" lvl="0" indent="0" algn="ctr">
              <a:spcBef>
                <a:spcPts val="0"/>
              </a:spcBef>
              <a:spcAft>
                <a:spcPts val="0"/>
              </a:spcAft>
              <a:buNone/>
            </a:pPr>
            <a:r>
              <a:rPr lang="en" sz="2400"/>
              <a:t>Josh Weisman</a:t>
            </a:r>
            <a:endParaRPr sz="2400"/>
          </a:p>
          <a:p>
            <a:pPr marL="0" lvl="0" indent="0" algn="ctr" rtl="0">
              <a:spcBef>
                <a:spcPts val="0"/>
              </a:spcBef>
              <a:spcAft>
                <a:spcPts val="0"/>
              </a:spcAft>
              <a:buNone/>
            </a:pPr>
            <a:r>
              <a:rPr lang="en" sz="2400"/>
              <a:t>VP Development, Resource Management, Ex Libris</a:t>
            </a:r>
            <a:endParaRPr sz="2400"/>
          </a:p>
          <a:p>
            <a:pPr marL="0" lvl="0" indent="0" algn="ctr">
              <a:spcBef>
                <a:spcPts val="0"/>
              </a:spcBef>
              <a:spcAft>
                <a:spcPts val="0"/>
              </a:spcAft>
              <a:buNone/>
            </a:pPr>
            <a:r>
              <a:rPr lang="en" sz="2400"/>
              <a:t>ELUNA 2018</a:t>
            </a:r>
            <a:endParaRPr sz="2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311700" y="25817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b="1"/>
              <a:t>Institutional Authentication Methods Review</a:t>
            </a:r>
            <a:endParaRPr b="1"/>
          </a:p>
        </p:txBody>
      </p:sp>
      <p:sp>
        <p:nvSpPr>
          <p:cNvPr id="119" name="Shape 119"/>
          <p:cNvSpPr txBox="1">
            <a:spLocks noGrp="1"/>
          </p:cNvSpPr>
          <p:nvPr>
            <p:ph type="body" idx="1"/>
          </p:nvPr>
        </p:nvSpPr>
        <p:spPr>
          <a:xfrm>
            <a:off x="954750" y="830875"/>
            <a:ext cx="8015100" cy="37176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a:p>
            <a:pPr marL="0" marR="0" lvl="0" indent="0" algn="l" rtl="0">
              <a:lnSpc>
                <a:spcPct val="115000"/>
              </a:lnSpc>
              <a:spcBef>
                <a:spcPts val="1600"/>
              </a:spcBef>
              <a:spcAft>
                <a:spcPts val="1600"/>
              </a:spcAft>
              <a:buNone/>
            </a:pPr>
            <a:endParaRPr/>
          </a:p>
        </p:txBody>
      </p:sp>
      <p:pic>
        <p:nvPicPr>
          <p:cNvPr id="120" name="Shape 120"/>
          <p:cNvPicPr preferRelativeResize="0"/>
          <p:nvPr/>
        </p:nvPicPr>
        <p:blipFill>
          <a:blip r:embed="rId3">
            <a:alphaModFix/>
          </a:blip>
          <a:stretch>
            <a:fillRect/>
          </a:stretch>
        </p:blipFill>
        <p:spPr>
          <a:xfrm>
            <a:off x="418375" y="1057950"/>
            <a:ext cx="7284574" cy="34905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510450" y="2057400"/>
            <a:ext cx="8123100" cy="7788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rgbClr val="000000"/>
                </a:solidFill>
              </a:rPr>
              <a:t>Authentication Options</a:t>
            </a:r>
            <a:endParaRPr>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b="1"/>
              <a:t>Institutional Identity Providers</a:t>
            </a:r>
            <a:endParaRPr sz="1800" b="1"/>
          </a:p>
        </p:txBody>
      </p:sp>
      <p:sp>
        <p:nvSpPr>
          <p:cNvPr id="131" name="Shape 131"/>
          <p:cNvSpPr txBox="1">
            <a:spLocks noGrp="1"/>
          </p:cNvSpPr>
          <p:nvPr>
            <p:ph type="body" idx="1"/>
          </p:nvPr>
        </p:nvSpPr>
        <p:spPr>
          <a:xfrm>
            <a:off x="973850" y="1152475"/>
            <a:ext cx="7934700" cy="3416400"/>
          </a:xfrm>
          <a:prstGeom prst="rect">
            <a:avLst/>
          </a:prstGeom>
        </p:spPr>
        <p:txBody>
          <a:bodyPr spcFirstLastPara="1" wrap="square" lIns="91425" tIns="91425" rIns="91425" bIns="91425" anchor="t" anchorCtr="0">
            <a:noAutofit/>
          </a:bodyPr>
          <a:lstStyle/>
          <a:p>
            <a:pPr marL="457200" lvl="0" indent="-381000" rtl="0">
              <a:spcBef>
                <a:spcPts val="0"/>
              </a:spcBef>
              <a:spcAft>
                <a:spcPts val="0"/>
              </a:spcAft>
              <a:buSzPts val="2400"/>
              <a:buChar char="●"/>
            </a:pPr>
            <a:r>
              <a:rPr lang="en" sz="2400"/>
              <a:t>SAML</a:t>
            </a:r>
            <a:endParaRPr sz="2400"/>
          </a:p>
          <a:p>
            <a:pPr marL="457200" lvl="0" indent="-381000" rtl="0">
              <a:spcBef>
                <a:spcPts val="0"/>
              </a:spcBef>
              <a:spcAft>
                <a:spcPts val="0"/>
              </a:spcAft>
              <a:buSzPts val="2400"/>
              <a:buChar char="●"/>
            </a:pPr>
            <a:r>
              <a:rPr lang="en" sz="2400"/>
              <a:t>LDAP</a:t>
            </a:r>
            <a:endParaRPr sz="2400"/>
          </a:p>
          <a:p>
            <a:pPr marL="457200" lvl="0" indent="-381000">
              <a:spcBef>
                <a:spcPts val="0"/>
              </a:spcBef>
              <a:spcAft>
                <a:spcPts val="0"/>
              </a:spcAft>
              <a:buSzPts val="2400"/>
              <a:buChar char="●"/>
            </a:pPr>
            <a:r>
              <a:rPr lang="en" sz="2400"/>
              <a:t>CAS</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b="1"/>
              <a:t>Social Login</a:t>
            </a:r>
            <a:endParaRPr b="1"/>
          </a:p>
        </p:txBody>
      </p:sp>
      <p:sp>
        <p:nvSpPr>
          <p:cNvPr id="137" name="Shape 137"/>
          <p:cNvSpPr txBox="1">
            <a:spLocks noGrp="1"/>
          </p:cNvSpPr>
          <p:nvPr>
            <p:ph type="body" idx="1"/>
          </p:nvPr>
        </p:nvSpPr>
        <p:spPr>
          <a:xfrm>
            <a:off x="1006850" y="1152475"/>
            <a:ext cx="7825500" cy="3416400"/>
          </a:xfrm>
          <a:prstGeom prst="rect">
            <a:avLst/>
          </a:prstGeom>
        </p:spPr>
        <p:txBody>
          <a:bodyPr spcFirstLastPara="1" wrap="square" lIns="91425" tIns="91425" rIns="91425" bIns="91425" anchor="t" anchorCtr="0">
            <a:noAutofit/>
          </a:bodyPr>
          <a:lstStyle/>
          <a:p>
            <a:pPr marL="457200" lvl="0" indent="-381000" rtl="0">
              <a:spcBef>
                <a:spcPts val="0"/>
              </a:spcBef>
              <a:spcAft>
                <a:spcPts val="0"/>
              </a:spcAft>
              <a:buSzPts val="2400"/>
              <a:buChar char="●"/>
            </a:pPr>
            <a:r>
              <a:rPr lang="en" sz="2400"/>
              <a:t>Use case: Community borrowers who are not registered in the institutional identity provider</a:t>
            </a:r>
            <a:endParaRPr sz="2400"/>
          </a:p>
          <a:p>
            <a:pPr marL="457200" lvl="0" indent="-381000" rtl="0">
              <a:spcBef>
                <a:spcPts val="0"/>
              </a:spcBef>
              <a:spcAft>
                <a:spcPts val="0"/>
              </a:spcAft>
              <a:buSzPts val="2400"/>
              <a:buChar char="●"/>
            </a:pPr>
            <a:r>
              <a:rPr lang="en" sz="2400"/>
              <a:t>Avoids the need for the user to remember an additional username and password</a:t>
            </a:r>
            <a:endParaRPr sz="2400"/>
          </a:p>
          <a:p>
            <a:pPr marL="457200" lvl="0" indent="-381000" rtl="0">
              <a:spcBef>
                <a:spcPts val="0"/>
              </a:spcBef>
              <a:spcAft>
                <a:spcPts val="0"/>
              </a:spcAft>
              <a:buSzPts val="2400"/>
              <a:buChar char="●"/>
            </a:pPr>
            <a:r>
              <a:rPr lang="en" sz="2400"/>
              <a:t>No information shared between Alma and the social provider</a:t>
            </a:r>
            <a:endParaRPr sz="2400"/>
          </a:p>
          <a:p>
            <a:pPr marL="457200" lvl="0" indent="-381000">
              <a:spcBef>
                <a:spcPts val="0"/>
              </a:spcBef>
              <a:spcAft>
                <a:spcPts val="0"/>
              </a:spcAft>
              <a:buSzPts val="2400"/>
              <a:buChar char="●"/>
            </a:pPr>
            <a:r>
              <a:rPr lang="en" sz="2400"/>
              <a:t>Self registration available</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b="1"/>
              <a:t>Social Login</a:t>
            </a:r>
            <a:endParaRPr b="1"/>
          </a:p>
          <a:p>
            <a:pPr marL="0" lvl="0" indent="0">
              <a:spcBef>
                <a:spcPts val="0"/>
              </a:spcBef>
              <a:spcAft>
                <a:spcPts val="0"/>
              </a:spcAft>
              <a:buNone/>
            </a:pPr>
            <a:endParaRPr/>
          </a:p>
        </p:txBody>
      </p:sp>
      <p:sp>
        <p:nvSpPr>
          <p:cNvPr id="143" name="Shape 14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1600"/>
              </a:spcAft>
              <a:buNone/>
            </a:pPr>
            <a:endParaRPr/>
          </a:p>
        </p:txBody>
      </p:sp>
      <p:pic>
        <p:nvPicPr>
          <p:cNvPr id="144" name="Shape 144"/>
          <p:cNvPicPr preferRelativeResize="0"/>
          <p:nvPr/>
        </p:nvPicPr>
        <p:blipFill rotWithShape="1">
          <a:blip r:embed="rId3">
            <a:alphaModFix/>
          </a:blip>
          <a:srcRect/>
          <a:stretch/>
        </p:blipFill>
        <p:spPr>
          <a:xfrm>
            <a:off x="378050" y="1216100"/>
            <a:ext cx="3028950" cy="3352775"/>
          </a:xfrm>
          <a:prstGeom prst="rect">
            <a:avLst/>
          </a:prstGeom>
          <a:noFill/>
          <a:ln>
            <a:noFill/>
          </a:ln>
        </p:spPr>
      </p:pic>
      <p:pic>
        <p:nvPicPr>
          <p:cNvPr id="145" name="Shape 145"/>
          <p:cNvPicPr preferRelativeResize="0"/>
          <p:nvPr/>
        </p:nvPicPr>
        <p:blipFill>
          <a:blip r:embed="rId4">
            <a:alphaModFix/>
          </a:blip>
          <a:stretch>
            <a:fillRect/>
          </a:stretch>
        </p:blipFill>
        <p:spPr>
          <a:xfrm>
            <a:off x="3707419" y="1778675"/>
            <a:ext cx="5124878" cy="21640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b="1"/>
              <a:t>Sign-in via email</a:t>
            </a:r>
            <a:endParaRPr b="1"/>
          </a:p>
        </p:txBody>
      </p:sp>
      <p:sp>
        <p:nvSpPr>
          <p:cNvPr id="151" name="Shape 151"/>
          <p:cNvSpPr txBox="1">
            <a:spLocks noGrp="1"/>
          </p:cNvSpPr>
          <p:nvPr>
            <p:ph type="body" idx="1"/>
          </p:nvPr>
        </p:nvSpPr>
        <p:spPr>
          <a:xfrm>
            <a:off x="941575" y="1152475"/>
            <a:ext cx="7814400" cy="3416400"/>
          </a:xfrm>
          <a:prstGeom prst="rect">
            <a:avLst/>
          </a:prstGeom>
        </p:spPr>
        <p:txBody>
          <a:bodyPr spcFirstLastPara="1" wrap="square" lIns="91425" tIns="91425" rIns="91425" bIns="91425" anchor="t" anchorCtr="0">
            <a:noAutofit/>
          </a:bodyPr>
          <a:lstStyle/>
          <a:p>
            <a:pPr marL="457200" lvl="0" indent="-381000" rtl="0">
              <a:spcBef>
                <a:spcPts val="0"/>
              </a:spcBef>
              <a:spcAft>
                <a:spcPts val="0"/>
              </a:spcAft>
              <a:buSzPts val="2400"/>
              <a:buChar char="●"/>
            </a:pPr>
            <a:r>
              <a:rPr lang="en" sz="2400"/>
              <a:t>Alternative to social login</a:t>
            </a:r>
            <a:endParaRPr sz="2400"/>
          </a:p>
          <a:p>
            <a:pPr marL="457200" marR="0" lvl="0" indent="-381000" algn="l" rtl="0">
              <a:lnSpc>
                <a:spcPct val="115000"/>
              </a:lnSpc>
              <a:spcBef>
                <a:spcPts val="0"/>
              </a:spcBef>
              <a:spcAft>
                <a:spcPts val="0"/>
              </a:spcAft>
              <a:buClr>
                <a:schemeClr val="accent3"/>
              </a:buClr>
              <a:buSzPts val="2400"/>
              <a:buFont typeface="Proxima Nova"/>
              <a:buChar char="●"/>
            </a:pPr>
            <a:r>
              <a:rPr lang="en" sz="2400"/>
              <a:t>Available for Primo (patrons) from June 2017</a:t>
            </a:r>
            <a:endParaRPr sz="2400"/>
          </a:p>
          <a:p>
            <a:pPr marL="457200" marR="0" lvl="0" indent="-381000" algn="l" rtl="0">
              <a:lnSpc>
                <a:spcPct val="115000"/>
              </a:lnSpc>
              <a:spcBef>
                <a:spcPts val="0"/>
              </a:spcBef>
              <a:spcAft>
                <a:spcPts val="0"/>
              </a:spcAft>
              <a:buSzPts val="2400"/>
              <a:buChar char="●"/>
            </a:pPr>
            <a:r>
              <a:rPr lang="en" sz="2400"/>
              <a:t>Available for Alma (staff) from Available from January 2018</a:t>
            </a:r>
            <a:endParaRPr/>
          </a:p>
          <a:p>
            <a:pPr marL="0" lvl="0" indent="0">
              <a:spcBef>
                <a:spcPts val="1600"/>
              </a:spcBef>
              <a:spcAft>
                <a:spcPts val="0"/>
              </a:spcAft>
              <a:buNone/>
            </a:pPr>
            <a:endParaRPr/>
          </a:p>
          <a:p>
            <a:pPr marL="0" lvl="0" indent="0">
              <a:spcBef>
                <a:spcPts val="1600"/>
              </a:spcBef>
              <a:spcAft>
                <a:spcPts val="160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b="1"/>
              <a:t>Sign-in via email</a:t>
            </a:r>
            <a:endParaRPr b="1"/>
          </a:p>
          <a:p>
            <a:pPr marL="0" lvl="0" indent="0">
              <a:spcBef>
                <a:spcPts val="0"/>
              </a:spcBef>
              <a:spcAft>
                <a:spcPts val="0"/>
              </a:spcAft>
              <a:buNone/>
            </a:pPr>
            <a:endParaRPr/>
          </a:p>
        </p:txBody>
      </p:sp>
      <p:sp>
        <p:nvSpPr>
          <p:cNvPr id="157" name="Shape 15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81000" rtl="0">
              <a:spcBef>
                <a:spcPts val="0"/>
              </a:spcBef>
              <a:spcAft>
                <a:spcPts val="0"/>
              </a:spcAft>
              <a:buClr>
                <a:srgbClr val="000000"/>
              </a:buClr>
              <a:buSzPts val="2400"/>
              <a:buFont typeface="Arial"/>
              <a:buChar char="●"/>
            </a:pPr>
            <a:r>
              <a:rPr lang="en" sz="2400">
                <a:solidFill>
                  <a:srgbClr val="000000"/>
                </a:solidFill>
                <a:latin typeface="Arial"/>
                <a:ea typeface="Arial"/>
                <a:cs typeface="Arial"/>
                <a:sym typeface="Arial"/>
              </a:rPr>
              <a:t>Users are registered in Alma with an email address by the circulation desk (or by the REST APIs)</a:t>
            </a:r>
            <a:endParaRPr sz="2400">
              <a:solidFill>
                <a:srgbClr val="000000"/>
              </a:solidFill>
              <a:latin typeface="Arial"/>
              <a:ea typeface="Arial"/>
              <a:cs typeface="Arial"/>
              <a:sym typeface="Arial"/>
            </a:endParaRPr>
          </a:p>
          <a:p>
            <a:pPr marL="457200" lvl="0" indent="-381000" rtl="0">
              <a:spcBef>
                <a:spcPts val="0"/>
              </a:spcBef>
              <a:spcAft>
                <a:spcPts val="0"/>
              </a:spcAft>
              <a:buClr>
                <a:srgbClr val="000000"/>
              </a:buClr>
              <a:buSzPts val="2400"/>
              <a:buFont typeface="Arial"/>
              <a:buChar char="●"/>
            </a:pPr>
            <a:r>
              <a:rPr lang="en" sz="2400">
                <a:solidFill>
                  <a:srgbClr val="000000"/>
                </a:solidFill>
                <a:latin typeface="Arial"/>
                <a:ea typeface="Arial"/>
                <a:cs typeface="Arial"/>
                <a:sym typeface="Arial"/>
              </a:rPr>
              <a:t>When users wish to login to Primo, they select the “login via email” option and provide their registered email address</a:t>
            </a:r>
            <a:endParaRPr sz="2400">
              <a:solidFill>
                <a:srgbClr val="000000"/>
              </a:solidFill>
              <a:latin typeface="Arial"/>
              <a:ea typeface="Arial"/>
              <a:cs typeface="Arial"/>
              <a:sym typeface="Arial"/>
            </a:endParaRPr>
          </a:p>
          <a:p>
            <a:pPr marL="0" lvl="0" indent="0">
              <a:spcBef>
                <a:spcPts val="900"/>
              </a:spcBef>
              <a:spcAft>
                <a:spcPts val="1600"/>
              </a:spcAft>
              <a:buNone/>
            </a:pPr>
            <a:endParaRPr/>
          </a:p>
        </p:txBody>
      </p:sp>
      <p:pic>
        <p:nvPicPr>
          <p:cNvPr id="158" name="Shape 158"/>
          <p:cNvPicPr preferRelativeResize="0"/>
          <p:nvPr/>
        </p:nvPicPr>
        <p:blipFill rotWithShape="1">
          <a:blip r:embed="rId3">
            <a:alphaModFix/>
          </a:blip>
          <a:srcRect b="52765"/>
          <a:stretch/>
        </p:blipFill>
        <p:spPr>
          <a:xfrm>
            <a:off x="2259375" y="2985800"/>
            <a:ext cx="2033200" cy="1063063"/>
          </a:xfrm>
          <a:prstGeom prst="rect">
            <a:avLst/>
          </a:prstGeom>
          <a:noFill/>
          <a:ln>
            <a:noFill/>
          </a:ln>
        </p:spPr>
      </p:pic>
      <p:pic>
        <p:nvPicPr>
          <p:cNvPr id="159" name="Shape 159"/>
          <p:cNvPicPr preferRelativeResize="0"/>
          <p:nvPr/>
        </p:nvPicPr>
        <p:blipFill>
          <a:blip r:embed="rId4">
            <a:alphaModFix/>
          </a:blip>
          <a:stretch>
            <a:fillRect/>
          </a:stretch>
        </p:blipFill>
        <p:spPr>
          <a:xfrm>
            <a:off x="4418363" y="2985800"/>
            <a:ext cx="2033211" cy="1977650"/>
          </a:xfrm>
          <a:prstGeom prst="rect">
            <a:avLst/>
          </a:prstGeom>
          <a:noFill/>
          <a:ln>
            <a:noFill/>
          </a:ln>
        </p:spPr>
      </p:pic>
      <p:pic>
        <p:nvPicPr>
          <p:cNvPr id="160" name="Shape 160"/>
          <p:cNvPicPr preferRelativeResize="0"/>
          <p:nvPr/>
        </p:nvPicPr>
        <p:blipFill>
          <a:blip r:embed="rId5">
            <a:alphaModFix/>
          </a:blip>
          <a:stretch>
            <a:fillRect/>
          </a:stretch>
        </p:blipFill>
        <p:spPr>
          <a:xfrm>
            <a:off x="6577371" y="2985800"/>
            <a:ext cx="2426025" cy="153545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Sign-in via email</a:t>
            </a:r>
            <a:endParaRPr/>
          </a:p>
        </p:txBody>
      </p:sp>
      <p:sp>
        <p:nvSpPr>
          <p:cNvPr id="166" name="Shape 166"/>
          <p:cNvSpPr txBox="1">
            <a:spLocks noGrp="1"/>
          </p:cNvSpPr>
          <p:nvPr>
            <p:ph type="body" idx="1"/>
          </p:nvPr>
        </p:nvSpPr>
        <p:spPr>
          <a:xfrm>
            <a:off x="311700" y="1152475"/>
            <a:ext cx="4623600" cy="3768300"/>
          </a:xfrm>
          <a:prstGeom prst="rect">
            <a:avLst/>
          </a:prstGeom>
        </p:spPr>
        <p:txBody>
          <a:bodyPr spcFirstLastPara="1" wrap="square" lIns="91425" tIns="91425" rIns="91425" bIns="91425" anchor="t" anchorCtr="0">
            <a:noAutofit/>
          </a:bodyPr>
          <a:lstStyle/>
          <a:p>
            <a:pPr marL="457200" lvl="0" indent="-381000" rtl="0">
              <a:spcBef>
                <a:spcPts val="0"/>
              </a:spcBef>
              <a:spcAft>
                <a:spcPts val="0"/>
              </a:spcAft>
              <a:buClr>
                <a:srgbClr val="000000"/>
              </a:buClr>
              <a:buSzPts val="2400"/>
              <a:buFont typeface="Arial"/>
              <a:buChar char="●"/>
            </a:pPr>
            <a:r>
              <a:rPr lang="en" sz="2400">
                <a:solidFill>
                  <a:srgbClr val="000000"/>
                </a:solidFill>
                <a:latin typeface="Arial"/>
                <a:ea typeface="Arial"/>
                <a:cs typeface="Arial"/>
                <a:sym typeface="Arial"/>
              </a:rPr>
              <a:t>An email with a “magic link” is sent to the user. The user can click the link within 30 minutes and is automatically logged in to Primo. No password required.</a:t>
            </a:r>
            <a:endParaRPr sz="2400">
              <a:solidFill>
                <a:srgbClr val="000000"/>
              </a:solidFill>
              <a:latin typeface="Arial"/>
              <a:ea typeface="Arial"/>
              <a:cs typeface="Arial"/>
              <a:sym typeface="Arial"/>
            </a:endParaRPr>
          </a:p>
          <a:p>
            <a:pPr marL="457200" lvl="0" indent="-381000" rtl="0">
              <a:spcBef>
                <a:spcPts val="0"/>
              </a:spcBef>
              <a:spcAft>
                <a:spcPts val="0"/>
              </a:spcAft>
              <a:buClr>
                <a:srgbClr val="000000"/>
              </a:buClr>
              <a:buSzPts val="2400"/>
              <a:buFont typeface="Arial"/>
              <a:buChar char="●"/>
            </a:pPr>
            <a:r>
              <a:rPr lang="en" sz="2400">
                <a:solidFill>
                  <a:srgbClr val="000000"/>
                </a:solidFill>
                <a:latin typeface="Arial"/>
                <a:ea typeface="Arial"/>
                <a:cs typeface="Arial"/>
                <a:sym typeface="Arial"/>
              </a:rPr>
              <a:t>The link is cryptographically signed to prevent spoofing</a:t>
            </a:r>
            <a:endParaRPr/>
          </a:p>
        </p:txBody>
      </p:sp>
      <p:pic>
        <p:nvPicPr>
          <p:cNvPr id="167" name="Shape 167"/>
          <p:cNvPicPr preferRelativeResize="0"/>
          <p:nvPr/>
        </p:nvPicPr>
        <p:blipFill>
          <a:blip r:embed="rId3">
            <a:alphaModFix/>
          </a:blip>
          <a:stretch>
            <a:fillRect/>
          </a:stretch>
        </p:blipFill>
        <p:spPr>
          <a:xfrm>
            <a:off x="5048300" y="1338625"/>
            <a:ext cx="3784000" cy="33307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Shape 172"/>
          <p:cNvSpPr txBox="1">
            <a:spLocks noGrp="1"/>
          </p:cNvSpPr>
          <p:nvPr>
            <p:ph type="title"/>
          </p:nvPr>
        </p:nvSpPr>
        <p:spPr>
          <a:xfrm>
            <a:off x="510450" y="2057400"/>
            <a:ext cx="8123100" cy="7788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rgbClr val="000000"/>
                </a:solidFill>
              </a:rPr>
              <a:t>Ex Libris Identity Service</a:t>
            </a:r>
            <a:endParaRPr>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Ex Libris Identity Service</a:t>
            </a:r>
            <a:endParaRPr/>
          </a:p>
        </p:txBody>
      </p:sp>
      <p:sp>
        <p:nvSpPr>
          <p:cNvPr id="178" name="Shape 17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81000" rtl="0">
              <a:spcBef>
                <a:spcPts val="0"/>
              </a:spcBef>
              <a:spcAft>
                <a:spcPts val="0"/>
              </a:spcAft>
              <a:buSzPts val="2400"/>
              <a:buChar char="●"/>
            </a:pPr>
            <a:r>
              <a:rPr lang="en" sz="2400"/>
              <a:t>As a result of the work with the Authentication Focus Group, Ex Libris has decided to introduce an Ex Libris Identity Service that will be based on a dedicated identity management solution</a:t>
            </a:r>
            <a:endParaRPr sz="2400"/>
          </a:p>
          <a:p>
            <a:pPr marL="457200" lvl="0" indent="-381000" rtl="0">
              <a:spcBef>
                <a:spcPts val="0"/>
              </a:spcBef>
              <a:spcAft>
                <a:spcPts val="0"/>
              </a:spcAft>
              <a:buSzPts val="2400"/>
              <a:buChar char="●"/>
            </a:pPr>
            <a:r>
              <a:rPr lang="en" sz="2400"/>
              <a:t>Will replace the internal authentication / passwords method used today by live Alma customers and all existing customers will be migrated to this service.</a:t>
            </a:r>
            <a:endParaRPr sz="2400"/>
          </a:p>
          <a:p>
            <a:pPr marL="0" lvl="0" indent="0">
              <a:spcBef>
                <a:spcPts val="1600"/>
              </a:spcBef>
              <a:spcAft>
                <a:spcPts val="1600"/>
              </a:spcAft>
              <a:buNone/>
            </a:pPr>
            <a:endParaRPr/>
          </a:p>
        </p:txBody>
      </p:sp>
      <p:sp>
        <p:nvSpPr>
          <p:cNvPr id="179" name="Shape 179"/>
          <p:cNvSpPr txBox="1"/>
          <p:nvPr/>
        </p:nvSpPr>
        <p:spPr>
          <a:xfrm>
            <a:off x="933900" y="4360475"/>
            <a:ext cx="7578600" cy="6321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1600"/>
              </a:spcAft>
              <a:buNone/>
            </a:pPr>
            <a:r>
              <a:rPr lang="en" sz="3600">
                <a:solidFill>
                  <a:schemeClr val="accent3"/>
                </a:solidFill>
                <a:latin typeface="Proxima Nova"/>
                <a:ea typeface="Proxima Nova"/>
                <a:cs typeface="Proxima Nova"/>
                <a:sym typeface="Proxima Nova"/>
              </a:rPr>
              <a:t>FAQ: https://bit.ly/2HsW85n</a:t>
            </a:r>
            <a:endParaRPr sz="3600">
              <a:latin typeface="Proxima Nova"/>
              <a:ea typeface="Proxima Nova"/>
              <a:cs typeface="Proxima Nova"/>
              <a:sym typeface="Proxima Nov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4800" b="1"/>
              <a:t>Agenda</a:t>
            </a:r>
            <a:endParaRPr sz="4800" b="1"/>
          </a:p>
        </p:txBody>
      </p:sp>
      <p:sp>
        <p:nvSpPr>
          <p:cNvPr id="67" name="Shape 67"/>
          <p:cNvSpPr txBox="1">
            <a:spLocks noGrp="1"/>
          </p:cNvSpPr>
          <p:nvPr>
            <p:ph type="body" idx="1"/>
          </p:nvPr>
        </p:nvSpPr>
        <p:spPr>
          <a:xfrm>
            <a:off x="919225" y="1374825"/>
            <a:ext cx="6812700" cy="3416400"/>
          </a:xfrm>
          <a:prstGeom prst="rect">
            <a:avLst/>
          </a:prstGeom>
          <a:ln>
            <a:noFill/>
          </a:ln>
        </p:spPr>
        <p:txBody>
          <a:bodyPr spcFirstLastPara="1" wrap="square" lIns="91425" tIns="91425" rIns="91425" bIns="91425" anchor="t" anchorCtr="0">
            <a:noAutofit/>
          </a:bodyPr>
          <a:lstStyle/>
          <a:p>
            <a:pPr marL="457200" lvl="0" indent="-381000">
              <a:spcBef>
                <a:spcPts val="0"/>
              </a:spcBef>
              <a:spcAft>
                <a:spcPts val="0"/>
              </a:spcAft>
              <a:buSzPts val="2400"/>
              <a:buChar char="●"/>
            </a:pPr>
            <a:r>
              <a:rPr lang="en" sz="2400"/>
              <a:t>Authentication Background and Collaborative Review</a:t>
            </a:r>
            <a:endParaRPr sz="2400"/>
          </a:p>
          <a:p>
            <a:pPr marL="457200" lvl="0" indent="-381000" rtl="0">
              <a:spcBef>
                <a:spcPts val="0"/>
              </a:spcBef>
              <a:spcAft>
                <a:spcPts val="0"/>
              </a:spcAft>
              <a:buSzPts val="2400"/>
              <a:buChar char="●"/>
            </a:pPr>
            <a:r>
              <a:rPr lang="en" sz="2400"/>
              <a:t>Identity Management Requirement Services</a:t>
            </a:r>
            <a:endParaRPr sz="2400"/>
          </a:p>
          <a:p>
            <a:pPr marL="457200" lvl="0" indent="-381000">
              <a:spcBef>
                <a:spcPts val="0"/>
              </a:spcBef>
              <a:spcAft>
                <a:spcPts val="0"/>
              </a:spcAft>
              <a:buSzPts val="2400"/>
              <a:buChar char="●"/>
            </a:pPr>
            <a:r>
              <a:rPr lang="en" sz="2400"/>
              <a:t>Authentication Options</a:t>
            </a:r>
            <a:endParaRPr sz="2400"/>
          </a:p>
          <a:p>
            <a:pPr marL="457200" lvl="0" indent="-381000">
              <a:spcBef>
                <a:spcPts val="0"/>
              </a:spcBef>
              <a:spcAft>
                <a:spcPts val="0"/>
              </a:spcAft>
              <a:buSzPts val="2400"/>
              <a:buChar char="●"/>
            </a:pPr>
            <a:r>
              <a:rPr lang="en" sz="2400"/>
              <a:t>Ex Libris Identity Service</a:t>
            </a:r>
            <a:endParaRPr sz="2400"/>
          </a:p>
          <a:p>
            <a:pPr marL="457200" lvl="0" indent="-381000">
              <a:spcBef>
                <a:spcPts val="0"/>
              </a:spcBef>
              <a:spcAft>
                <a:spcPts val="0"/>
              </a:spcAft>
              <a:buSzPts val="2400"/>
              <a:buChar char="●"/>
            </a:pPr>
            <a:r>
              <a:rPr lang="en" sz="2400"/>
              <a:t>Questions</a:t>
            </a:r>
            <a:endParaRPr sz="2400"/>
          </a:p>
          <a:p>
            <a:pPr marL="0" lvl="0" indent="0" rtl="0">
              <a:spcBef>
                <a:spcPts val="1600"/>
              </a:spcBef>
              <a:spcAft>
                <a:spcPts val="1600"/>
              </a:spcAft>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Ex Libris Identity Service</a:t>
            </a:r>
            <a:endParaRPr/>
          </a:p>
        </p:txBody>
      </p:sp>
      <p:sp>
        <p:nvSpPr>
          <p:cNvPr id="185" name="Shape 18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81000" rtl="0">
              <a:spcBef>
                <a:spcPts val="0"/>
              </a:spcBef>
              <a:spcAft>
                <a:spcPts val="0"/>
              </a:spcAft>
              <a:buSzPts val="2400"/>
              <a:buChar char="●"/>
            </a:pPr>
            <a:r>
              <a:rPr lang="en" sz="2400"/>
              <a:t>“Internal users” are users who are created and managed in Alma, rather than an external system such as a Student Information System. Alma will continue to support internal users. </a:t>
            </a:r>
            <a:endParaRPr sz="2400"/>
          </a:p>
          <a:p>
            <a:pPr marL="457200" lvl="0" indent="-381000" rtl="0">
              <a:spcBef>
                <a:spcPts val="0"/>
              </a:spcBef>
              <a:spcAft>
                <a:spcPts val="0"/>
              </a:spcAft>
              <a:buSzPts val="2400"/>
              <a:buChar char="●"/>
            </a:pPr>
            <a:r>
              <a:rPr lang="en" sz="2400"/>
              <a:t>Internal users’ passwords will be stored in the “Ex Libris Identity Service,” a commercial, best-of-breed identity provider application hosted by Ex Libris in its data centers.</a:t>
            </a:r>
            <a:endParaRPr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Ex Libris Identity Service- Flavors</a:t>
            </a:r>
            <a:endParaRPr/>
          </a:p>
        </p:txBody>
      </p:sp>
      <p:sp>
        <p:nvSpPr>
          <p:cNvPr id="191" name="Shape 19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68300" rtl="0">
              <a:spcBef>
                <a:spcPts val="0"/>
              </a:spcBef>
              <a:spcAft>
                <a:spcPts val="0"/>
              </a:spcAft>
              <a:buClr>
                <a:srgbClr val="000000"/>
              </a:buClr>
              <a:buSzPts val="2200"/>
              <a:buFont typeface="Arial"/>
              <a:buChar char="●"/>
            </a:pPr>
            <a:r>
              <a:rPr lang="en" sz="2200"/>
              <a:t>Standard Service – this service will be included in the standard Alma annual subscription fee (no additional charge) and will allow the institution to authenticate up to 5,000 internal users.</a:t>
            </a:r>
            <a:endParaRPr sz="2200"/>
          </a:p>
          <a:p>
            <a:pPr marL="457200" lvl="0" indent="-368300" rtl="0">
              <a:spcBef>
                <a:spcPts val="0"/>
              </a:spcBef>
              <a:spcAft>
                <a:spcPts val="0"/>
              </a:spcAft>
              <a:buClr>
                <a:srgbClr val="000000"/>
              </a:buClr>
              <a:buSzPts val="2200"/>
              <a:buFont typeface="Arial"/>
              <a:buChar char="●"/>
            </a:pPr>
            <a:r>
              <a:rPr lang="en" sz="2200"/>
              <a:t>Premium Service – this service will be an optional cost offering and will allow the institution to authenticate unlimited number of internal users. This option is designed to provide an effective solution to institutions without any identity management service that prefer not to use the other authentication methods.</a:t>
            </a:r>
            <a:endParaRPr sz="2200"/>
          </a:p>
        </p:txBody>
      </p:sp>
      <p:sp>
        <p:nvSpPr>
          <p:cNvPr id="192" name="Shape 192"/>
          <p:cNvSpPr txBox="1"/>
          <p:nvPr/>
        </p:nvSpPr>
        <p:spPr>
          <a:xfrm>
            <a:off x="926675" y="2514275"/>
            <a:ext cx="8117400" cy="16164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
              <a:t>existing Alma customers and customers that will sign their contract before June 30, 2018 will receive the premium service at no additional fee as part of the transition process to the new service.</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Ex Libris Identity Service- Migration</a:t>
            </a:r>
            <a:endParaRPr/>
          </a:p>
          <a:p>
            <a:pPr marL="0" lvl="0" indent="0">
              <a:spcBef>
                <a:spcPts val="0"/>
              </a:spcBef>
              <a:spcAft>
                <a:spcPts val="0"/>
              </a:spcAft>
              <a:buNone/>
            </a:pPr>
            <a:endParaRPr/>
          </a:p>
        </p:txBody>
      </p:sp>
      <p:sp>
        <p:nvSpPr>
          <p:cNvPr id="198" name="Shape 19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Char char="●"/>
            </a:pPr>
            <a:r>
              <a:rPr lang="en"/>
              <a:t>The first time a user logs into Discovery or Alma after the service is launched, the user’s password will be automatically migrated out of Alma and into the service. </a:t>
            </a:r>
            <a:endParaRPr/>
          </a:p>
          <a:p>
            <a:pPr marL="457200" lvl="0" indent="-342900" rtl="0">
              <a:spcBef>
                <a:spcPts val="0"/>
              </a:spcBef>
              <a:spcAft>
                <a:spcPts val="0"/>
              </a:spcAft>
              <a:buSzPts val="1800"/>
              <a:buChar char="●"/>
            </a:pPr>
            <a:r>
              <a:rPr lang="en"/>
              <a:t>Users whose passwords do not meet the unified password strength policy will be asked to update their password as a part of their first login to Alma or Discovery.</a:t>
            </a:r>
            <a:endParaRPr/>
          </a:p>
          <a:p>
            <a:pPr marL="457200" lvl="0" indent="-342900" rtl="0">
              <a:spcBef>
                <a:spcPts val="0"/>
              </a:spcBef>
              <a:spcAft>
                <a:spcPts val="0"/>
              </a:spcAft>
              <a:buSzPts val="1800"/>
              <a:buChar char="●"/>
            </a:pPr>
            <a:r>
              <a:rPr lang="en"/>
              <a:t>Users who do not login during the migration period will be able to create a new password in one of two ways:</a:t>
            </a:r>
            <a:endParaRPr/>
          </a:p>
          <a:p>
            <a:pPr marL="914400" lvl="1" indent="-317500" rtl="0">
              <a:spcBef>
                <a:spcPts val="0"/>
              </a:spcBef>
              <a:spcAft>
                <a:spcPts val="0"/>
              </a:spcAft>
              <a:buSzPts val="1400"/>
              <a:buChar char="○"/>
            </a:pPr>
            <a:r>
              <a:rPr lang="en"/>
              <a:t>Using a “Forgot my password” link from Alma or Discovery; Alma will send an email with password reset instructions to the email address associated with the user</a:t>
            </a:r>
            <a:endParaRPr/>
          </a:p>
          <a:p>
            <a:pPr marL="914400" lvl="1" indent="-317500" rtl="0">
              <a:spcBef>
                <a:spcPts val="0"/>
              </a:spcBef>
              <a:spcAft>
                <a:spcPts val="0"/>
              </a:spcAft>
              <a:buSzPts val="1400"/>
              <a:buChar char="○"/>
            </a:pPr>
            <a:r>
              <a:rPr lang="en"/>
              <a:t>A user’s password can be reset by a librarian using Alma</a:t>
            </a:r>
            <a:endParaRPr/>
          </a:p>
          <a:p>
            <a:pPr marL="0" lvl="0" indent="0">
              <a:spcBef>
                <a:spcPts val="1600"/>
              </a:spcBef>
              <a:spcAft>
                <a:spcPts val="1600"/>
              </a:spcAft>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Ex Libris Identity Service</a:t>
            </a:r>
            <a:endParaRPr/>
          </a:p>
          <a:p>
            <a:pPr marL="0" lvl="0" indent="0">
              <a:spcBef>
                <a:spcPts val="0"/>
              </a:spcBef>
              <a:spcAft>
                <a:spcPts val="0"/>
              </a:spcAft>
              <a:buNone/>
            </a:pPr>
            <a:endParaRPr/>
          </a:p>
        </p:txBody>
      </p:sp>
      <p:sp>
        <p:nvSpPr>
          <p:cNvPr id="204" name="Shape 204"/>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Migration of existing user to the Identity Service</a:t>
            </a:r>
            <a:endParaRPr/>
          </a:p>
          <a:p>
            <a:pPr marL="457200" lvl="0" indent="-317500" rtl="0">
              <a:spcBef>
                <a:spcPts val="1600"/>
              </a:spcBef>
              <a:spcAft>
                <a:spcPts val="0"/>
              </a:spcAft>
              <a:buSzPts val="1400"/>
              <a:buChar char="●"/>
            </a:pPr>
            <a:r>
              <a:rPr lang="en"/>
              <a:t>If password meets requirements, transparent for the user</a:t>
            </a:r>
            <a:endParaRPr/>
          </a:p>
          <a:p>
            <a:pPr marL="457200" lvl="0" indent="-317500">
              <a:spcBef>
                <a:spcPts val="0"/>
              </a:spcBef>
              <a:spcAft>
                <a:spcPts val="0"/>
              </a:spcAft>
              <a:buSzPts val="1400"/>
              <a:buChar char="●"/>
            </a:pPr>
            <a:r>
              <a:rPr lang="en"/>
              <a:t>If password doesn’t meet requirements, will be required to enter a new password</a:t>
            </a:r>
            <a:endParaRPr/>
          </a:p>
        </p:txBody>
      </p:sp>
      <p:sp>
        <p:nvSpPr>
          <p:cNvPr id="205" name="Shape 20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Reset from Alma</a:t>
            </a:r>
            <a:endParaRPr/>
          </a:p>
          <a:p>
            <a:pPr marL="457200" lvl="0" indent="-317500">
              <a:spcBef>
                <a:spcPts val="1600"/>
              </a:spcBef>
              <a:spcAft>
                <a:spcPts val="0"/>
              </a:spcAft>
              <a:buSzPts val="1400"/>
              <a:buChar char="●"/>
            </a:pPr>
            <a:r>
              <a:rPr lang="en"/>
              <a:t>From Alma, a staff user can reset the password manually or send an email for the user to reset their password</a:t>
            </a:r>
            <a:endParaRPr/>
          </a:p>
        </p:txBody>
      </p:sp>
      <p:pic>
        <p:nvPicPr>
          <p:cNvPr id="206" name="Shape 206"/>
          <p:cNvPicPr preferRelativeResize="0"/>
          <p:nvPr/>
        </p:nvPicPr>
        <p:blipFill>
          <a:blip r:embed="rId3">
            <a:alphaModFix/>
          </a:blip>
          <a:stretch>
            <a:fillRect/>
          </a:stretch>
        </p:blipFill>
        <p:spPr>
          <a:xfrm>
            <a:off x="1038075" y="2825176"/>
            <a:ext cx="1948200" cy="2272075"/>
          </a:xfrm>
          <a:prstGeom prst="rect">
            <a:avLst/>
          </a:prstGeom>
          <a:noFill/>
          <a:ln>
            <a:noFill/>
          </a:ln>
        </p:spPr>
      </p:pic>
      <p:pic>
        <p:nvPicPr>
          <p:cNvPr id="207" name="Shape 207"/>
          <p:cNvPicPr preferRelativeResize="0"/>
          <p:nvPr/>
        </p:nvPicPr>
        <p:blipFill rotWithShape="1">
          <a:blip r:embed="rId4">
            <a:alphaModFix/>
          </a:blip>
          <a:srcRect l="52846" t="65183" r="13426" b="17654"/>
          <a:stretch/>
        </p:blipFill>
        <p:spPr>
          <a:xfrm>
            <a:off x="5155026" y="2532800"/>
            <a:ext cx="3084002" cy="747099"/>
          </a:xfrm>
          <a:prstGeom prst="rect">
            <a:avLst/>
          </a:prstGeom>
          <a:noFill/>
          <a:ln>
            <a:noFill/>
          </a:ln>
        </p:spPr>
      </p:pic>
      <p:pic>
        <p:nvPicPr>
          <p:cNvPr id="208" name="Shape 208"/>
          <p:cNvPicPr preferRelativeResize="0"/>
          <p:nvPr/>
        </p:nvPicPr>
        <p:blipFill rotWithShape="1">
          <a:blip r:embed="rId5">
            <a:alphaModFix/>
          </a:blip>
          <a:srcRect t="5865" b="42181"/>
          <a:stretch/>
        </p:blipFill>
        <p:spPr>
          <a:xfrm>
            <a:off x="3779650" y="3310425"/>
            <a:ext cx="2454900" cy="1781524"/>
          </a:xfrm>
          <a:prstGeom prst="rect">
            <a:avLst/>
          </a:prstGeom>
          <a:noFill/>
          <a:ln>
            <a:noFill/>
          </a:ln>
        </p:spPr>
      </p:pic>
      <p:pic>
        <p:nvPicPr>
          <p:cNvPr id="209" name="Shape 209"/>
          <p:cNvPicPr preferRelativeResize="0"/>
          <p:nvPr/>
        </p:nvPicPr>
        <p:blipFill>
          <a:blip r:embed="rId6">
            <a:alphaModFix/>
          </a:blip>
          <a:stretch>
            <a:fillRect/>
          </a:stretch>
        </p:blipFill>
        <p:spPr>
          <a:xfrm>
            <a:off x="7027924" y="3186724"/>
            <a:ext cx="1725800" cy="1854650"/>
          </a:xfrm>
          <a:prstGeom prst="rect">
            <a:avLst/>
          </a:prstGeom>
          <a:noFill/>
          <a:ln>
            <a:noFill/>
          </a:ln>
        </p:spPr>
      </p:pic>
      <p:sp>
        <p:nvSpPr>
          <p:cNvPr id="210" name="Shape 210"/>
          <p:cNvSpPr/>
          <p:nvPr/>
        </p:nvSpPr>
        <p:spPr>
          <a:xfrm>
            <a:off x="6366125" y="3988350"/>
            <a:ext cx="661800" cy="2514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11" name="Shape 211"/>
          <p:cNvSpPr/>
          <p:nvPr/>
        </p:nvSpPr>
        <p:spPr>
          <a:xfrm rot="8436605">
            <a:off x="4631162" y="2877473"/>
            <a:ext cx="661840" cy="251522"/>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Ex Libris Identity Service</a:t>
            </a:r>
            <a:endParaRPr/>
          </a:p>
          <a:p>
            <a:pPr marL="0" lvl="0" indent="0">
              <a:spcBef>
                <a:spcPts val="0"/>
              </a:spcBef>
              <a:spcAft>
                <a:spcPts val="0"/>
              </a:spcAft>
              <a:buNone/>
            </a:pPr>
            <a:endParaRPr/>
          </a:p>
        </p:txBody>
      </p:sp>
      <p:sp>
        <p:nvSpPr>
          <p:cNvPr id="217" name="Shape 217"/>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Reset password</a:t>
            </a:r>
            <a:endParaRPr/>
          </a:p>
          <a:p>
            <a:pPr marL="457200" lvl="0" indent="-317500">
              <a:spcBef>
                <a:spcPts val="1600"/>
              </a:spcBef>
              <a:spcAft>
                <a:spcPts val="0"/>
              </a:spcAft>
              <a:buSzPts val="1400"/>
              <a:buChar char="●"/>
            </a:pPr>
            <a:r>
              <a:rPr lang="en"/>
              <a:t>If a user has no password in Alma (new customers, for example), the user can receive a reset password via email</a:t>
            </a:r>
            <a:endParaRPr/>
          </a:p>
        </p:txBody>
      </p:sp>
      <p:sp>
        <p:nvSpPr>
          <p:cNvPr id="218" name="Shape 218"/>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Forgot password</a:t>
            </a:r>
            <a:endParaRPr/>
          </a:p>
          <a:p>
            <a:pPr marL="457200" lvl="0" indent="-317500">
              <a:spcBef>
                <a:spcPts val="1600"/>
              </a:spcBef>
              <a:spcAft>
                <a:spcPts val="0"/>
              </a:spcAft>
              <a:buSzPts val="1400"/>
              <a:buChar char="●"/>
            </a:pPr>
            <a:r>
              <a:rPr lang="en"/>
              <a:t>It is possible to add a Forgot Password link to Primo to allow patrons to change their passwords</a:t>
            </a:r>
            <a:endParaRPr/>
          </a:p>
        </p:txBody>
      </p:sp>
      <p:pic>
        <p:nvPicPr>
          <p:cNvPr id="219" name="Shape 219"/>
          <p:cNvPicPr preferRelativeResize="0"/>
          <p:nvPr/>
        </p:nvPicPr>
        <p:blipFill>
          <a:blip r:embed="rId3">
            <a:alphaModFix/>
          </a:blip>
          <a:stretch>
            <a:fillRect/>
          </a:stretch>
        </p:blipFill>
        <p:spPr>
          <a:xfrm>
            <a:off x="731550" y="2711475"/>
            <a:ext cx="2414900" cy="2221725"/>
          </a:xfrm>
          <a:prstGeom prst="rect">
            <a:avLst/>
          </a:prstGeom>
          <a:noFill/>
          <a:ln>
            <a:noFill/>
          </a:ln>
        </p:spPr>
      </p:pic>
      <p:pic>
        <p:nvPicPr>
          <p:cNvPr id="220" name="Shape 220"/>
          <p:cNvPicPr preferRelativeResize="0"/>
          <p:nvPr/>
        </p:nvPicPr>
        <p:blipFill rotWithShape="1">
          <a:blip r:embed="rId4">
            <a:alphaModFix/>
          </a:blip>
          <a:srcRect t="5865" b="42181"/>
          <a:stretch/>
        </p:blipFill>
        <p:spPr>
          <a:xfrm>
            <a:off x="3901750" y="2835175"/>
            <a:ext cx="2454900" cy="1781524"/>
          </a:xfrm>
          <a:prstGeom prst="rect">
            <a:avLst/>
          </a:prstGeom>
          <a:noFill/>
          <a:ln>
            <a:noFill/>
          </a:ln>
        </p:spPr>
      </p:pic>
      <p:pic>
        <p:nvPicPr>
          <p:cNvPr id="221" name="Shape 221"/>
          <p:cNvPicPr preferRelativeResize="0"/>
          <p:nvPr/>
        </p:nvPicPr>
        <p:blipFill>
          <a:blip r:embed="rId5">
            <a:alphaModFix/>
          </a:blip>
          <a:stretch>
            <a:fillRect/>
          </a:stretch>
        </p:blipFill>
        <p:spPr>
          <a:xfrm>
            <a:off x="7150024" y="2711474"/>
            <a:ext cx="1725800" cy="1854650"/>
          </a:xfrm>
          <a:prstGeom prst="rect">
            <a:avLst/>
          </a:prstGeom>
          <a:noFill/>
          <a:ln>
            <a:noFill/>
          </a:ln>
        </p:spPr>
      </p:pic>
      <p:sp>
        <p:nvSpPr>
          <p:cNvPr id="222" name="Shape 222"/>
          <p:cNvSpPr/>
          <p:nvPr/>
        </p:nvSpPr>
        <p:spPr>
          <a:xfrm>
            <a:off x="3239825" y="3692400"/>
            <a:ext cx="661800" cy="2514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23" name="Shape 223"/>
          <p:cNvSpPr/>
          <p:nvPr/>
        </p:nvSpPr>
        <p:spPr>
          <a:xfrm>
            <a:off x="6501450" y="3696638"/>
            <a:ext cx="661800" cy="2514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Shape 228"/>
          <p:cNvSpPr txBox="1">
            <a:spLocks noGrp="1"/>
          </p:cNvSpPr>
          <p:nvPr>
            <p:ph type="title"/>
          </p:nvPr>
        </p:nvSpPr>
        <p:spPr>
          <a:xfrm>
            <a:off x="510450" y="2057400"/>
            <a:ext cx="8123100" cy="7788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solidFill>
                  <a:srgbClr val="000000"/>
                </a:solidFill>
              </a:rPr>
              <a:t>Questions???</a:t>
            </a:r>
            <a:endParaRPr>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 </a:t>
            </a:r>
            <a:endParaRPr/>
          </a:p>
        </p:txBody>
      </p:sp>
      <p:sp>
        <p:nvSpPr>
          <p:cNvPr id="234" name="Shape 2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a:p>
            <a:pPr marL="0" lvl="0" indent="0" algn="ctr">
              <a:spcBef>
                <a:spcPts val="1600"/>
              </a:spcBef>
              <a:spcAft>
                <a:spcPts val="1600"/>
              </a:spcAft>
              <a:buNone/>
            </a:pPr>
            <a:r>
              <a:rPr lang="en" sz="4800"/>
              <a:t>THANK YOU !</a:t>
            </a:r>
            <a:endParaRPr sz="4800"/>
          </a:p>
        </p:txBody>
      </p:sp>
      <p:pic>
        <p:nvPicPr>
          <p:cNvPr id="235" name="Shape 235"/>
          <p:cNvPicPr preferRelativeResize="0"/>
          <p:nvPr/>
        </p:nvPicPr>
        <p:blipFill rotWithShape="1">
          <a:blip r:embed="rId3">
            <a:alphaModFix/>
          </a:blip>
          <a:srcRect l="2619" t="3390"/>
          <a:stretch/>
        </p:blipFill>
        <p:spPr>
          <a:xfrm>
            <a:off x="544500" y="4024325"/>
            <a:ext cx="1261425" cy="911025"/>
          </a:xfrm>
          <a:prstGeom prst="rect">
            <a:avLst/>
          </a:prstGeom>
          <a:noFill/>
          <a:ln>
            <a:noFill/>
          </a:ln>
        </p:spPr>
      </p:pic>
      <p:pic>
        <p:nvPicPr>
          <p:cNvPr id="236" name="Shape 236"/>
          <p:cNvPicPr preferRelativeResize="0"/>
          <p:nvPr/>
        </p:nvPicPr>
        <p:blipFill>
          <a:blip r:embed="rId4">
            <a:alphaModFix/>
          </a:blip>
          <a:stretch>
            <a:fillRect/>
          </a:stretch>
        </p:blipFill>
        <p:spPr>
          <a:xfrm>
            <a:off x="2405775" y="4078100"/>
            <a:ext cx="2168224" cy="771525"/>
          </a:xfrm>
          <a:prstGeom prst="rect">
            <a:avLst/>
          </a:prstGeom>
          <a:noFill/>
          <a:ln>
            <a:noFill/>
          </a:ln>
        </p:spPr>
      </p:pic>
      <p:pic>
        <p:nvPicPr>
          <p:cNvPr id="237" name="Shape 237"/>
          <p:cNvPicPr preferRelativeResize="0"/>
          <p:nvPr/>
        </p:nvPicPr>
        <p:blipFill rotWithShape="1">
          <a:blip r:embed="rId5">
            <a:alphaModFix/>
          </a:blip>
          <a:srcRect l="852"/>
          <a:stretch/>
        </p:blipFill>
        <p:spPr>
          <a:xfrm>
            <a:off x="5203825" y="4078100"/>
            <a:ext cx="3503800" cy="77152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Shape 24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b="1"/>
              <a:t>Moving Forward :  What is Coming Next !</a:t>
            </a:r>
            <a:endParaRPr b="1"/>
          </a:p>
        </p:txBody>
      </p:sp>
      <p:sp>
        <p:nvSpPr>
          <p:cNvPr id="243" name="Shape 243"/>
          <p:cNvSpPr txBox="1">
            <a:spLocks noGrp="1"/>
          </p:cNvSpPr>
          <p:nvPr>
            <p:ph type="body" idx="1"/>
          </p:nvPr>
        </p:nvSpPr>
        <p:spPr>
          <a:xfrm>
            <a:off x="897650" y="1152475"/>
            <a:ext cx="7934700" cy="3416400"/>
          </a:xfrm>
          <a:prstGeom prst="rect">
            <a:avLst/>
          </a:prstGeom>
          <a:ln>
            <a:noFill/>
          </a:ln>
        </p:spPr>
        <p:txBody>
          <a:bodyPr spcFirstLastPara="1" wrap="square" lIns="91425" tIns="91425" rIns="91425" bIns="91425" anchor="t" anchorCtr="0">
            <a:noAutofit/>
          </a:bodyPr>
          <a:lstStyle/>
          <a:p>
            <a:pPr marL="457200" lvl="0" indent="-381000" rtl="0">
              <a:spcBef>
                <a:spcPts val="0"/>
              </a:spcBef>
              <a:spcAft>
                <a:spcPts val="0"/>
              </a:spcAft>
              <a:buSzPts val="2400"/>
              <a:buChar char="●"/>
            </a:pPr>
            <a:r>
              <a:rPr lang="en" sz="2400"/>
              <a:t>Finish Assessment  </a:t>
            </a:r>
            <a:endParaRPr sz="2400"/>
          </a:p>
          <a:p>
            <a:pPr marL="914400" lvl="1" indent="-317500" rtl="0">
              <a:spcBef>
                <a:spcPts val="0"/>
              </a:spcBef>
              <a:spcAft>
                <a:spcPts val="0"/>
              </a:spcAft>
              <a:buSzPts val="1400"/>
              <a:buChar char="○"/>
            </a:pPr>
            <a:r>
              <a:rPr lang="en"/>
              <a:t>Matching Authentication Features Against the Preliminary Survey of Customer Needs</a:t>
            </a:r>
            <a:endParaRPr/>
          </a:p>
          <a:p>
            <a:pPr marL="914400" lvl="1" indent="-317500" rtl="0">
              <a:spcBef>
                <a:spcPts val="0"/>
              </a:spcBef>
              <a:spcAft>
                <a:spcPts val="0"/>
              </a:spcAft>
              <a:buSzPts val="1400"/>
              <a:buChar char="○"/>
            </a:pPr>
            <a:r>
              <a:rPr lang="en"/>
              <a:t>Will be Used to Update the Requirements Matrix</a:t>
            </a:r>
            <a:endParaRPr>
              <a:solidFill>
                <a:srgbClr val="FF0000"/>
              </a:solidFill>
            </a:endParaRPr>
          </a:p>
          <a:p>
            <a:pPr marL="457200" lvl="0" indent="-381000" rtl="0">
              <a:spcBef>
                <a:spcPts val="0"/>
              </a:spcBef>
              <a:spcAft>
                <a:spcPts val="0"/>
              </a:spcAft>
              <a:buSzPts val="2400"/>
              <a:buChar char="●"/>
            </a:pPr>
            <a:r>
              <a:rPr lang="en" sz="2400"/>
              <a:t>Present options to Customers in Third Survey</a:t>
            </a:r>
            <a:endParaRPr sz="2400"/>
          </a:p>
          <a:p>
            <a:pPr marL="914400" lvl="1" indent="-317500" rtl="0">
              <a:spcBef>
                <a:spcPts val="0"/>
              </a:spcBef>
              <a:spcAft>
                <a:spcPts val="0"/>
              </a:spcAft>
              <a:buSzPts val="1400"/>
              <a:buChar char="○"/>
            </a:pPr>
            <a:r>
              <a:rPr lang="en"/>
              <a:t>Results About How Customers Feel Their Needs are Met by Proposed Solutions Will be Published to Community</a:t>
            </a:r>
            <a:endParaRPr/>
          </a:p>
          <a:p>
            <a:pPr marL="457200" lvl="0" indent="-381000" rtl="0">
              <a:spcBef>
                <a:spcPts val="0"/>
              </a:spcBef>
              <a:spcAft>
                <a:spcPts val="0"/>
              </a:spcAft>
              <a:buSzPts val="2400"/>
              <a:buChar char="●"/>
            </a:pPr>
            <a:r>
              <a:rPr lang="en" sz="2400"/>
              <a:t>Review Results and Determine Additional Steps</a:t>
            </a:r>
            <a:endParaRPr sz="2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Shape 24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b="1"/>
              <a:t>FAQ</a:t>
            </a:r>
            <a:endParaRPr b="1"/>
          </a:p>
        </p:txBody>
      </p:sp>
      <p:sp>
        <p:nvSpPr>
          <p:cNvPr id="249" name="Shape 249"/>
          <p:cNvSpPr txBox="1">
            <a:spLocks noGrp="1"/>
          </p:cNvSpPr>
          <p:nvPr>
            <p:ph type="body" idx="1"/>
          </p:nvPr>
        </p:nvSpPr>
        <p:spPr>
          <a:xfrm>
            <a:off x="1083300" y="1153075"/>
            <a:ext cx="7749000" cy="34164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Char char="●"/>
            </a:pPr>
            <a:r>
              <a:rPr lang="en" b="1"/>
              <a:t>Is there a timeline for the eventual end of passwords in Alma?</a:t>
            </a:r>
            <a:endParaRPr b="1"/>
          </a:p>
          <a:p>
            <a:pPr marL="914400" lvl="1" indent="-342900">
              <a:spcBef>
                <a:spcPts val="0"/>
              </a:spcBef>
              <a:spcAft>
                <a:spcPts val="0"/>
              </a:spcAft>
              <a:buSzPts val="1800"/>
              <a:buChar char="○"/>
            </a:pPr>
            <a:r>
              <a:rPr lang="en" sz="1800"/>
              <a:t>A deployment timeline will be set after agreement on the list of authentication options which will occur at a later date.</a:t>
            </a:r>
            <a:endParaRPr sz="1800"/>
          </a:p>
          <a:p>
            <a:pPr marL="457200" lvl="0" indent="-342900" rtl="0">
              <a:spcBef>
                <a:spcPts val="0"/>
              </a:spcBef>
              <a:spcAft>
                <a:spcPts val="0"/>
              </a:spcAft>
              <a:buSzPts val="1800"/>
              <a:buChar char="●"/>
            </a:pPr>
            <a:r>
              <a:rPr lang="en" b="1"/>
              <a:t>Will this impact any other Ex Libris products?</a:t>
            </a:r>
            <a:endParaRPr b="1"/>
          </a:p>
          <a:p>
            <a:pPr marL="914400" lvl="1" indent="-342900">
              <a:spcBef>
                <a:spcPts val="0"/>
              </a:spcBef>
              <a:spcAft>
                <a:spcPts val="0"/>
              </a:spcAft>
              <a:buSzPts val="1800"/>
              <a:buChar char="○"/>
            </a:pPr>
            <a:r>
              <a:rPr lang="en" sz="1800"/>
              <a:t>Yes, it will affect both Primo and Summon when deployed over Alma.</a:t>
            </a:r>
            <a:endParaRPr sz="1800"/>
          </a:p>
          <a:p>
            <a:pPr marL="457200" lvl="0" indent="-342900" rtl="0">
              <a:spcBef>
                <a:spcPts val="0"/>
              </a:spcBef>
              <a:spcAft>
                <a:spcPts val="0"/>
              </a:spcAft>
              <a:buSzPts val="1800"/>
              <a:buChar char="●"/>
            </a:pPr>
            <a:r>
              <a:rPr lang="en" b="1"/>
              <a:t>What support can customers expect from Ex Libris ? </a:t>
            </a:r>
            <a:endParaRPr b="1"/>
          </a:p>
          <a:p>
            <a:pPr marL="914400" lvl="1" indent="-342900">
              <a:spcBef>
                <a:spcPts val="0"/>
              </a:spcBef>
              <a:spcAft>
                <a:spcPts val="0"/>
              </a:spcAft>
              <a:buSzPts val="1800"/>
              <a:buChar char="○"/>
            </a:pPr>
            <a:r>
              <a:rPr lang="en" sz="1800"/>
              <a:t>Deployment and integration tools will be available from Ex Libris to make agreed-upon authentication options work smoothly and ensure easy transition.</a:t>
            </a:r>
            <a:endParaRPr sz="1800"/>
          </a:p>
          <a:p>
            <a:pPr marL="0" lvl="0" indent="0">
              <a:spcBef>
                <a:spcPts val="1600"/>
              </a:spcBef>
              <a:spcAft>
                <a:spcPts val="16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510450" y="2057400"/>
            <a:ext cx="8123100" cy="778800"/>
          </a:xfrm>
          <a:prstGeom prst="rect">
            <a:avLst/>
          </a:prstGeom>
        </p:spPr>
        <p:txBody>
          <a:bodyPr spcFirstLastPara="1" wrap="square" lIns="91425" tIns="91425" rIns="91425" bIns="91425" anchor="b" anchorCtr="0">
            <a:noAutofit/>
          </a:bodyPr>
          <a:lstStyle/>
          <a:p>
            <a:pPr marL="0" lvl="0" indent="0" rtl="0">
              <a:lnSpc>
                <a:spcPct val="115000"/>
              </a:lnSpc>
              <a:spcBef>
                <a:spcPts val="0"/>
              </a:spcBef>
              <a:spcAft>
                <a:spcPts val="1600"/>
              </a:spcAft>
              <a:buNone/>
            </a:pPr>
            <a:r>
              <a:rPr lang="en">
                <a:solidFill>
                  <a:schemeClr val="accent3"/>
                </a:solidFill>
              </a:rPr>
              <a:t>Authentication Background and Collaborative Review</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title"/>
          </p:nvPr>
        </p:nvSpPr>
        <p:spPr>
          <a:xfrm>
            <a:off x="311700" y="104350"/>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4800" b="1"/>
              <a:t>Background</a:t>
            </a:r>
            <a:endParaRPr sz="4800" b="1"/>
          </a:p>
        </p:txBody>
      </p:sp>
      <p:sp>
        <p:nvSpPr>
          <p:cNvPr id="78" name="Shape 78"/>
          <p:cNvSpPr txBox="1">
            <a:spLocks noGrp="1"/>
          </p:cNvSpPr>
          <p:nvPr>
            <p:ph type="body" idx="1"/>
          </p:nvPr>
        </p:nvSpPr>
        <p:spPr>
          <a:xfrm>
            <a:off x="880875" y="875600"/>
            <a:ext cx="8103000" cy="3814800"/>
          </a:xfrm>
          <a:prstGeom prst="rect">
            <a:avLst/>
          </a:prstGeom>
          <a:ln>
            <a:noFill/>
          </a:ln>
        </p:spPr>
        <p:txBody>
          <a:bodyPr spcFirstLastPara="1" wrap="square" lIns="91425" tIns="91425" rIns="91425" bIns="91425" anchor="t" anchorCtr="0">
            <a:noAutofit/>
          </a:bodyPr>
          <a:lstStyle/>
          <a:p>
            <a:pPr marL="457200" lvl="0" indent="-342900" rtl="0">
              <a:spcBef>
                <a:spcPts val="0"/>
              </a:spcBef>
              <a:spcAft>
                <a:spcPts val="0"/>
              </a:spcAft>
              <a:buSzPts val="1800"/>
              <a:buChar char="●"/>
            </a:pPr>
            <a:r>
              <a:rPr lang="en"/>
              <a:t>Fall 2016 - Summer 2017</a:t>
            </a:r>
            <a:endParaRPr/>
          </a:p>
          <a:p>
            <a:pPr marL="457200" lvl="0" indent="-342900" rtl="0">
              <a:spcBef>
                <a:spcPts val="0"/>
              </a:spcBef>
              <a:spcAft>
                <a:spcPts val="0"/>
              </a:spcAft>
              <a:buSzPts val="1800"/>
              <a:buChar char="●"/>
            </a:pPr>
            <a:r>
              <a:rPr lang="en"/>
              <a:t>Members of IGeLU, ELUNA and Ex Libris begin discussions about retiring Internal Authentication in Alma</a:t>
            </a:r>
            <a:endParaRPr/>
          </a:p>
          <a:p>
            <a:pPr marL="457200" lvl="0" indent="-342900" rtl="0">
              <a:spcBef>
                <a:spcPts val="0"/>
              </a:spcBef>
              <a:spcAft>
                <a:spcPts val="0"/>
              </a:spcAft>
              <a:buSzPts val="1800"/>
              <a:buChar char="●"/>
            </a:pPr>
            <a:r>
              <a:rPr lang="en"/>
              <a:t>ELUNA and IGELU Steering Committees Charge the Authentication Focus Group (AFG)</a:t>
            </a:r>
            <a:endParaRPr/>
          </a:p>
          <a:p>
            <a:pPr marL="914400" lvl="1" indent="-342900" rtl="0">
              <a:spcBef>
                <a:spcPts val="0"/>
              </a:spcBef>
              <a:spcAft>
                <a:spcPts val="0"/>
              </a:spcAft>
              <a:buSzPts val="1800"/>
              <a:buChar char="○"/>
            </a:pPr>
            <a:r>
              <a:rPr lang="en" sz="1800"/>
              <a:t>Michael North (Co-Chair), Northwestern University, ELUNA SC</a:t>
            </a:r>
            <a:endParaRPr sz="1800"/>
          </a:p>
          <a:p>
            <a:pPr marL="914400" lvl="1" indent="-342900" rtl="0">
              <a:spcBef>
                <a:spcPts val="0"/>
              </a:spcBef>
              <a:spcAft>
                <a:spcPts val="0"/>
              </a:spcAft>
              <a:buSzPts val="1800"/>
              <a:buChar char="○"/>
            </a:pPr>
            <a:r>
              <a:rPr lang="en" sz="1800"/>
              <a:t>Mark Dehmlow (Co-Chair), University of Notre Dame, IGeLU SC</a:t>
            </a:r>
            <a:endParaRPr sz="1800"/>
          </a:p>
          <a:p>
            <a:pPr marL="914400" lvl="1" indent="-342900" rtl="0">
              <a:spcBef>
                <a:spcPts val="0"/>
              </a:spcBef>
              <a:spcAft>
                <a:spcPts val="0"/>
              </a:spcAft>
              <a:buSzPts val="1800"/>
              <a:buChar char="○"/>
            </a:pPr>
            <a:r>
              <a:rPr lang="en" sz="1800"/>
              <a:t>Paul Joseph, University of British Columbia, ELUNA SC</a:t>
            </a:r>
            <a:endParaRPr sz="1800"/>
          </a:p>
          <a:p>
            <a:pPr marL="914400" lvl="1" indent="-342900" rtl="0">
              <a:spcBef>
                <a:spcPts val="0"/>
              </a:spcBef>
              <a:spcAft>
                <a:spcPts val="0"/>
              </a:spcAft>
              <a:buSzPts val="1800"/>
              <a:buChar char="○"/>
            </a:pPr>
            <a:r>
              <a:rPr lang="en" sz="1800"/>
              <a:t>David Allen, State Library of Queensland, IGeLU SC</a:t>
            </a:r>
            <a:endParaRPr sz="1800"/>
          </a:p>
          <a:p>
            <a:pPr marL="914400" lvl="1" indent="-342900" rtl="0">
              <a:spcBef>
                <a:spcPts val="0"/>
              </a:spcBef>
              <a:spcAft>
                <a:spcPts val="0"/>
              </a:spcAft>
              <a:buSzPts val="1800"/>
              <a:buChar char="○"/>
            </a:pPr>
            <a:r>
              <a:rPr lang="en" sz="1800"/>
              <a:t>Betsy Friesen, University of Minnesota, ALMA WG Coordinator</a:t>
            </a:r>
            <a:endParaRPr sz="1800"/>
          </a:p>
          <a:p>
            <a:pPr marL="914400" lvl="1" indent="-342900" rtl="0">
              <a:spcBef>
                <a:spcPts val="0"/>
              </a:spcBef>
              <a:spcAft>
                <a:spcPts val="0"/>
              </a:spcAft>
              <a:buSzPts val="1800"/>
              <a:buChar char="○"/>
            </a:pPr>
            <a:r>
              <a:rPr lang="en" sz="1800"/>
              <a:t>Mehmet Celik, KU Leuven, Interoperability WG Coordinator</a:t>
            </a:r>
            <a:endParaRPr sz="1800"/>
          </a:p>
          <a:p>
            <a:pPr marL="914400" lvl="1" indent="-342900">
              <a:spcBef>
                <a:spcPts val="0"/>
              </a:spcBef>
              <a:spcAft>
                <a:spcPts val="0"/>
              </a:spcAft>
              <a:buSzPts val="1800"/>
              <a:buChar char="○"/>
            </a:pPr>
            <a:r>
              <a:rPr lang="en" sz="1800"/>
              <a:t>Allen Jones, The New School, ELUNA Primo WG</a:t>
            </a:r>
            <a:endParaRPr sz="1800"/>
          </a:p>
          <a:p>
            <a:pPr marL="0" lvl="0" indent="0" rtl="0">
              <a:spcBef>
                <a:spcPts val="1600"/>
              </a:spcBef>
              <a:spcAft>
                <a:spcPts val="0"/>
              </a:spcAft>
              <a:buNone/>
            </a:pPr>
            <a:endParaRPr/>
          </a:p>
          <a:p>
            <a:pPr marL="0" lvl="0" indent="0">
              <a:spcBef>
                <a:spcPts val="1600"/>
              </a:spcBef>
              <a:spcAft>
                <a:spcPts val="16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4800" b="1"/>
              <a:t>Collaboration: Who and How</a:t>
            </a:r>
            <a:endParaRPr sz="4800" b="1"/>
          </a:p>
        </p:txBody>
      </p:sp>
      <p:sp>
        <p:nvSpPr>
          <p:cNvPr id="84" name="Shape 84"/>
          <p:cNvSpPr txBox="1">
            <a:spLocks noGrp="1"/>
          </p:cNvSpPr>
          <p:nvPr>
            <p:ph type="body" idx="1"/>
          </p:nvPr>
        </p:nvSpPr>
        <p:spPr>
          <a:xfrm>
            <a:off x="845100" y="1152475"/>
            <a:ext cx="76128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sz="2400"/>
          </a:p>
          <a:p>
            <a:pPr marL="457200" lvl="0" indent="-381000" rtl="0">
              <a:spcBef>
                <a:spcPts val="1600"/>
              </a:spcBef>
              <a:spcAft>
                <a:spcPts val="0"/>
              </a:spcAft>
              <a:buSzPts val="2400"/>
              <a:buChar char="●"/>
            </a:pPr>
            <a:r>
              <a:rPr lang="en" sz="2400"/>
              <a:t>Monthly conference calls with Ex Libris staff</a:t>
            </a:r>
            <a:endParaRPr sz="2400"/>
          </a:p>
          <a:p>
            <a:pPr marL="457200" lvl="0" indent="-381000" rtl="0">
              <a:spcBef>
                <a:spcPts val="0"/>
              </a:spcBef>
              <a:spcAft>
                <a:spcPts val="0"/>
              </a:spcAft>
              <a:buSzPts val="2400"/>
              <a:buChar char="●"/>
            </a:pPr>
            <a:r>
              <a:rPr lang="en" sz="2400"/>
              <a:t>Collaboration with user community through surveys to assess potential impact on community</a:t>
            </a:r>
            <a:endParaRPr sz="2400"/>
          </a:p>
          <a:p>
            <a:pPr marL="457200" lvl="0" indent="-381000" rtl="0">
              <a:spcBef>
                <a:spcPts val="0"/>
              </a:spcBef>
              <a:spcAft>
                <a:spcPts val="0"/>
              </a:spcAft>
              <a:buSzPts val="2400"/>
              <a:buChar char="●"/>
            </a:pPr>
            <a:r>
              <a:rPr lang="en" sz="2400"/>
              <a:t>Ongoing review and evaluation of 3rd party external authentication services by AFG and Ex Libris</a:t>
            </a:r>
            <a:endParaRPr sz="2400"/>
          </a:p>
          <a:p>
            <a:pPr marL="0" lvl="0" indent="0" rtl="0">
              <a:spcBef>
                <a:spcPts val="1600"/>
              </a:spcBef>
              <a:spcAft>
                <a:spcPts val="16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510450" y="2057400"/>
            <a:ext cx="8123100" cy="778800"/>
          </a:xfrm>
          <a:prstGeom prst="rect">
            <a:avLst/>
          </a:prstGeom>
        </p:spPr>
        <p:txBody>
          <a:bodyPr spcFirstLastPara="1" wrap="square" lIns="91425" tIns="91425" rIns="91425" bIns="91425" anchor="b" anchorCtr="0">
            <a:noAutofit/>
          </a:bodyPr>
          <a:lstStyle/>
          <a:p>
            <a:pPr marL="0" lvl="0" indent="0" rtl="0">
              <a:lnSpc>
                <a:spcPct val="115000"/>
              </a:lnSpc>
              <a:spcBef>
                <a:spcPts val="0"/>
              </a:spcBef>
              <a:spcAft>
                <a:spcPts val="1600"/>
              </a:spcAft>
              <a:buNone/>
            </a:pPr>
            <a:r>
              <a:rPr lang="en">
                <a:solidFill>
                  <a:schemeClr val="accent3"/>
                </a:solidFill>
              </a:rPr>
              <a:t>Identity Management  Requirement Services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12900" y="103300"/>
            <a:ext cx="8520600" cy="6432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1600"/>
              </a:spcAft>
              <a:buNone/>
            </a:pPr>
            <a:r>
              <a:rPr lang="en" sz="2400" b="1">
                <a:solidFill>
                  <a:srgbClr val="000000"/>
                </a:solidFill>
              </a:rPr>
              <a:t>Identity &amp; Access Management (IAM) Requirement Services to Support Alma Authentication</a:t>
            </a:r>
            <a:endParaRPr sz="2400" b="1">
              <a:solidFill>
                <a:srgbClr val="000000"/>
              </a:solidFill>
            </a:endParaRPr>
          </a:p>
        </p:txBody>
      </p:sp>
      <p:sp>
        <p:nvSpPr>
          <p:cNvPr id="95" name="Shape 95"/>
          <p:cNvSpPr txBox="1">
            <a:spLocks noGrp="1"/>
          </p:cNvSpPr>
          <p:nvPr>
            <p:ph type="body" idx="1"/>
          </p:nvPr>
        </p:nvSpPr>
        <p:spPr>
          <a:xfrm>
            <a:off x="271900" y="1140200"/>
            <a:ext cx="8520600" cy="5946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	</a:t>
            </a:r>
            <a:endParaRPr/>
          </a:p>
          <a:p>
            <a:pPr marL="1371600" lvl="0" indent="457200" rtl="0">
              <a:spcBef>
                <a:spcPts val="0"/>
              </a:spcBef>
              <a:spcAft>
                <a:spcPts val="0"/>
              </a:spcAft>
              <a:buNone/>
            </a:pPr>
            <a:endParaRPr sz="1400"/>
          </a:p>
        </p:txBody>
      </p:sp>
      <p:sp>
        <p:nvSpPr>
          <p:cNvPr id="96" name="Shape 96"/>
          <p:cNvSpPr txBox="1"/>
          <p:nvPr/>
        </p:nvSpPr>
        <p:spPr>
          <a:xfrm>
            <a:off x="3271925" y="1485325"/>
            <a:ext cx="2893500" cy="35322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sz="1800" b="1">
                <a:latin typeface="Proxima Nova"/>
                <a:ea typeface="Proxima Nova"/>
                <a:cs typeface="Proxima Nova"/>
                <a:sym typeface="Proxima Nova"/>
              </a:rPr>
              <a:t>SOLUTION FEATURES</a:t>
            </a:r>
            <a:endParaRPr sz="1800" b="1">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Free and fee-based Service</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Cloud hosting vs. Local hosting</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User limits</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2-factor authentication compatible</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Integrates with Ex Libris products</a:t>
            </a:r>
            <a:endParaRPr sz="1800">
              <a:solidFill>
                <a:schemeClr val="accent3"/>
              </a:solidFill>
              <a:latin typeface="Proxima Nova"/>
              <a:ea typeface="Proxima Nova"/>
              <a:cs typeface="Proxima Nova"/>
              <a:sym typeface="Proxima Nova"/>
            </a:endParaRPr>
          </a:p>
        </p:txBody>
      </p:sp>
      <p:sp>
        <p:nvSpPr>
          <p:cNvPr id="97" name="Shape 97"/>
          <p:cNvSpPr txBox="1"/>
          <p:nvPr/>
        </p:nvSpPr>
        <p:spPr>
          <a:xfrm>
            <a:off x="271900" y="1140200"/>
            <a:ext cx="2968200" cy="35322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sz="1800" b="1">
                <a:latin typeface="Proxima Nova"/>
                <a:ea typeface="Proxima Nova"/>
                <a:cs typeface="Proxima Nova"/>
                <a:sym typeface="Proxima Nova"/>
              </a:rPr>
              <a:t>INSTITUTIONAL REQUIREMENTS</a:t>
            </a:r>
            <a:endParaRPr sz="1800" b="1">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Meets institutional ID security/privacy </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Least amount of staffing impact</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Levels of institutional responsibility for ID product/system</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Institutional workflow</a:t>
            </a:r>
            <a:endParaRPr sz="1800">
              <a:solidFill>
                <a:schemeClr val="accent3"/>
              </a:solidFill>
              <a:latin typeface="Proxima Nova"/>
              <a:ea typeface="Proxima Nova"/>
              <a:cs typeface="Proxima Nova"/>
              <a:sym typeface="Proxima Nova"/>
            </a:endParaRPr>
          </a:p>
          <a:p>
            <a:pPr marL="0" lvl="0" indent="0" rtl="0">
              <a:lnSpc>
                <a:spcPct val="115000"/>
              </a:lnSpc>
              <a:spcBef>
                <a:spcPts val="0"/>
              </a:spcBef>
              <a:spcAft>
                <a:spcPts val="0"/>
              </a:spcAft>
              <a:buNone/>
            </a:pPr>
            <a:endParaRPr sz="1800">
              <a:solidFill>
                <a:schemeClr val="accent3"/>
              </a:solidFill>
              <a:latin typeface="Proxima Nova"/>
              <a:ea typeface="Proxima Nova"/>
              <a:cs typeface="Proxima Nova"/>
              <a:sym typeface="Proxima Nova"/>
            </a:endParaRPr>
          </a:p>
        </p:txBody>
      </p:sp>
      <p:sp>
        <p:nvSpPr>
          <p:cNvPr id="98" name="Shape 98"/>
          <p:cNvSpPr txBox="1"/>
          <p:nvPr/>
        </p:nvSpPr>
        <p:spPr>
          <a:xfrm>
            <a:off x="6165425" y="1140200"/>
            <a:ext cx="2817600" cy="32901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 sz="1800" b="1">
                <a:latin typeface="Proxima Nova"/>
                <a:ea typeface="Proxima Nova"/>
                <a:cs typeface="Proxima Nova"/>
                <a:sym typeface="Proxima Nova"/>
              </a:rPr>
              <a:t>ADDITIONAL CONSIDERATIONS</a:t>
            </a:r>
            <a:endParaRPr sz="1800" b="1">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Applications to Sync Alma to the ID system</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Consortia : Potential multiple auth systems</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Cost</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Patron ease of use</a:t>
            </a:r>
            <a:endParaRPr sz="1800">
              <a:solidFill>
                <a:schemeClr val="accent3"/>
              </a:solidFill>
              <a:latin typeface="Proxima Nova"/>
              <a:ea typeface="Proxima Nova"/>
              <a:cs typeface="Proxima Nova"/>
              <a:sym typeface="Proxima Nova"/>
            </a:endParaRPr>
          </a:p>
          <a:p>
            <a:pPr marL="457200" lvl="0" indent="-342900" rtl="0">
              <a:lnSpc>
                <a:spcPct val="115000"/>
              </a:lnSpc>
              <a:spcBef>
                <a:spcPts val="0"/>
              </a:spcBef>
              <a:spcAft>
                <a:spcPts val="0"/>
              </a:spcAft>
              <a:buClr>
                <a:schemeClr val="accent3"/>
              </a:buClr>
              <a:buSzPts val="1800"/>
              <a:buFont typeface="Proxima Nova"/>
              <a:buChar char="●"/>
            </a:pPr>
            <a:r>
              <a:rPr lang="en" sz="1800">
                <a:solidFill>
                  <a:schemeClr val="accent3"/>
                </a:solidFill>
                <a:latin typeface="Proxima Nova"/>
                <a:ea typeface="Proxima Nova"/>
                <a:cs typeface="Proxima Nova"/>
                <a:sym typeface="Proxima Nova"/>
              </a:rPr>
              <a:t>ExL ability to support the institutional suth system</a:t>
            </a:r>
            <a:endParaRPr sz="1800">
              <a:solidFill>
                <a:schemeClr val="accent3"/>
              </a:solidFill>
              <a:latin typeface="Proxima Nova"/>
              <a:ea typeface="Proxima Nova"/>
              <a:cs typeface="Proxima Nova"/>
              <a:sym typeface="Proxima Nov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311700" y="25817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b="1"/>
              <a:t>Institutional Authentication Methods Review</a:t>
            </a:r>
            <a:endParaRPr b="1"/>
          </a:p>
        </p:txBody>
      </p:sp>
      <p:sp>
        <p:nvSpPr>
          <p:cNvPr id="104" name="Shape 104"/>
          <p:cNvSpPr txBox="1">
            <a:spLocks noGrp="1"/>
          </p:cNvSpPr>
          <p:nvPr>
            <p:ph type="body" idx="1"/>
          </p:nvPr>
        </p:nvSpPr>
        <p:spPr>
          <a:xfrm>
            <a:off x="450775" y="830875"/>
            <a:ext cx="8015100" cy="37176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Institutional authentication methods and policies (Library vs. Central IT)</a:t>
            </a:r>
            <a:endParaRPr/>
          </a:p>
          <a:p>
            <a:pPr marL="0" marR="0" lvl="0" indent="0" algn="l" rtl="0">
              <a:lnSpc>
                <a:spcPct val="115000"/>
              </a:lnSpc>
              <a:spcBef>
                <a:spcPts val="1600"/>
              </a:spcBef>
              <a:spcAft>
                <a:spcPts val="1600"/>
              </a:spcAft>
              <a:buNone/>
            </a:pPr>
            <a:endParaRPr/>
          </a:p>
        </p:txBody>
      </p:sp>
      <p:pic>
        <p:nvPicPr>
          <p:cNvPr id="105" name="Shape 105"/>
          <p:cNvPicPr preferRelativeResize="0"/>
          <p:nvPr/>
        </p:nvPicPr>
        <p:blipFill>
          <a:blip r:embed="rId3">
            <a:alphaModFix/>
          </a:blip>
          <a:stretch>
            <a:fillRect/>
          </a:stretch>
        </p:blipFill>
        <p:spPr>
          <a:xfrm>
            <a:off x="869750" y="1694175"/>
            <a:ext cx="6410900" cy="27123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311700" y="25817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b="1"/>
              <a:t>Institutional Authentication Methods Review</a:t>
            </a:r>
            <a:endParaRPr b="1"/>
          </a:p>
        </p:txBody>
      </p:sp>
      <p:sp>
        <p:nvSpPr>
          <p:cNvPr id="111" name="Shape 111"/>
          <p:cNvSpPr txBox="1">
            <a:spLocks noGrp="1"/>
          </p:cNvSpPr>
          <p:nvPr>
            <p:ph type="body" idx="1"/>
          </p:nvPr>
        </p:nvSpPr>
        <p:spPr>
          <a:xfrm>
            <a:off x="954750" y="830875"/>
            <a:ext cx="8015100" cy="4085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a:p>
            <a:pPr marL="0" lvl="0" indent="0">
              <a:spcBef>
                <a:spcPts val="1600"/>
              </a:spcBef>
              <a:spcAft>
                <a:spcPts val="0"/>
              </a:spcAft>
              <a:buNone/>
            </a:pPr>
            <a:endParaRPr/>
          </a:p>
          <a:p>
            <a:pPr marL="0" lvl="0" indent="0">
              <a:spcBef>
                <a:spcPts val="1600"/>
              </a:spcBef>
              <a:spcAft>
                <a:spcPts val="0"/>
              </a:spcAft>
              <a:buNone/>
            </a:pPr>
            <a:endParaRPr/>
          </a:p>
          <a:p>
            <a:pPr marL="0" lvl="0" indent="0">
              <a:spcBef>
                <a:spcPts val="1600"/>
              </a:spcBef>
              <a:spcAft>
                <a:spcPts val="0"/>
              </a:spcAft>
              <a:buNone/>
            </a:pPr>
            <a:endParaRPr/>
          </a:p>
          <a:p>
            <a:pPr marL="0" lvl="0" indent="0" rtl="0">
              <a:spcBef>
                <a:spcPts val="1600"/>
              </a:spcBef>
              <a:spcAft>
                <a:spcPts val="0"/>
              </a:spcAft>
              <a:buNone/>
            </a:pPr>
            <a:endParaRPr/>
          </a:p>
          <a:p>
            <a:pPr marL="457200" lvl="0" indent="0" rtl="0">
              <a:spcBef>
                <a:spcPts val="1600"/>
              </a:spcBef>
              <a:spcAft>
                <a:spcPts val="1600"/>
              </a:spcAft>
              <a:buNone/>
            </a:pPr>
            <a:endParaRPr/>
          </a:p>
        </p:txBody>
      </p:sp>
      <p:pic>
        <p:nvPicPr>
          <p:cNvPr id="112" name="Shape 112"/>
          <p:cNvPicPr preferRelativeResize="0"/>
          <p:nvPr/>
        </p:nvPicPr>
        <p:blipFill>
          <a:blip r:embed="rId3">
            <a:alphaModFix/>
          </a:blip>
          <a:stretch>
            <a:fillRect/>
          </a:stretch>
        </p:blipFill>
        <p:spPr>
          <a:xfrm>
            <a:off x="132125" y="991900"/>
            <a:ext cx="6682099" cy="2844175"/>
          </a:xfrm>
          <a:prstGeom prst="rect">
            <a:avLst/>
          </a:prstGeom>
          <a:noFill/>
          <a:ln>
            <a:noFill/>
          </a:ln>
        </p:spPr>
      </p:pic>
      <p:pic>
        <p:nvPicPr>
          <p:cNvPr id="113" name="Shape 113"/>
          <p:cNvPicPr preferRelativeResize="0"/>
          <p:nvPr/>
        </p:nvPicPr>
        <p:blipFill>
          <a:blip r:embed="rId4">
            <a:alphaModFix/>
          </a:blip>
          <a:stretch>
            <a:fillRect/>
          </a:stretch>
        </p:blipFill>
        <p:spPr>
          <a:xfrm>
            <a:off x="3296525" y="1871150"/>
            <a:ext cx="5912125" cy="2719200"/>
          </a:xfrm>
          <a:prstGeom prst="rect">
            <a:avLst/>
          </a:prstGeom>
          <a:noFill/>
          <a:ln>
            <a:noFill/>
          </a:ln>
        </p:spPr>
      </p:pic>
    </p:spTree>
  </p:cSld>
  <p:clrMapOvr>
    <a:masterClrMapping/>
  </p:clrMapOvr>
</p:sld>
</file>

<file path=ppt/theme/theme1.xml><?xml version="1.0" encoding="utf-8"?>
<a:theme xmlns:a="http://schemas.openxmlformats.org/drawingml/2006/main"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FF5252"/>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1321</Words>
  <Application>Microsoft Office PowerPoint</Application>
  <PresentationFormat>On-screen Show (16:9)</PresentationFormat>
  <Paragraphs>153</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Roboto</vt:lpstr>
      <vt:lpstr>Proxima Nova</vt:lpstr>
      <vt:lpstr>Spearmint</vt:lpstr>
      <vt:lpstr>   Who Are You?  Authentication Options in Alma </vt:lpstr>
      <vt:lpstr>Agenda</vt:lpstr>
      <vt:lpstr>Authentication Background and Collaborative Review</vt:lpstr>
      <vt:lpstr>Background</vt:lpstr>
      <vt:lpstr>Collaboration: Who and How</vt:lpstr>
      <vt:lpstr>Identity Management  Requirement Services</vt:lpstr>
      <vt:lpstr>Identity &amp; Access Management (IAM) Requirement Services to Support Alma Authentication</vt:lpstr>
      <vt:lpstr>Institutional Authentication Methods Review</vt:lpstr>
      <vt:lpstr>Institutional Authentication Methods Review</vt:lpstr>
      <vt:lpstr>Institutional Authentication Methods Review</vt:lpstr>
      <vt:lpstr>Authentication Options</vt:lpstr>
      <vt:lpstr>Institutional Identity Providers</vt:lpstr>
      <vt:lpstr>Social Login</vt:lpstr>
      <vt:lpstr>Social Login </vt:lpstr>
      <vt:lpstr>Sign-in via email</vt:lpstr>
      <vt:lpstr>Sign-in via email </vt:lpstr>
      <vt:lpstr>Sign-in via email</vt:lpstr>
      <vt:lpstr>Ex Libris Identity Service</vt:lpstr>
      <vt:lpstr>Ex Libris Identity Service</vt:lpstr>
      <vt:lpstr>Ex Libris Identity Service</vt:lpstr>
      <vt:lpstr>Ex Libris Identity Service- Flavors</vt:lpstr>
      <vt:lpstr>Ex Libris Identity Service- Migration </vt:lpstr>
      <vt:lpstr>Ex Libris Identity Service </vt:lpstr>
      <vt:lpstr>Ex Libris Identity Service </vt:lpstr>
      <vt:lpstr>Questions???</vt:lpstr>
      <vt:lpstr> </vt:lpstr>
      <vt:lpstr>Moving Forward :  What is Coming Next !</vt:lpstr>
      <vt:lpstr>FAQ</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Are You?  Authentication Options in Alma</dc:title>
  <dc:creator>Betsy A Friesen</dc:creator>
  <cp:lastModifiedBy>Cathy Wolford</cp:lastModifiedBy>
  <cp:revision>2</cp:revision>
  <dcterms:modified xsi:type="dcterms:W3CDTF">2018-06-04T15:48:34Z</dcterms:modified>
</cp:coreProperties>
</file>